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1" r:id="rId1"/>
    <p:sldMasterId id="2147483783" r:id="rId2"/>
    <p:sldMasterId id="2147483795" r:id="rId3"/>
  </p:sldMasterIdLst>
  <p:handoutMasterIdLst>
    <p:handoutMasterId r:id="rId19"/>
  </p:handoutMasterIdLst>
  <p:sldIdLst>
    <p:sldId id="256" r:id="rId4"/>
    <p:sldId id="257" r:id="rId5"/>
    <p:sldId id="269" r:id="rId6"/>
    <p:sldId id="270" r:id="rId7"/>
    <p:sldId id="275" r:id="rId8"/>
    <p:sldId id="264" r:id="rId9"/>
    <p:sldId id="265" r:id="rId10"/>
    <p:sldId id="274" r:id="rId11"/>
    <p:sldId id="258" r:id="rId12"/>
    <p:sldId id="260" r:id="rId13"/>
    <p:sldId id="267" r:id="rId14"/>
    <p:sldId id="271" r:id="rId15"/>
    <p:sldId id="272" r:id="rId16"/>
    <p:sldId id="273" r:id="rId17"/>
    <p:sldId id="268" r:id="rId18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131" autoAdjust="0"/>
    <p:restoredTop sz="94660"/>
  </p:normalViewPr>
  <p:slideViewPr>
    <p:cSldViewPr snapToGrid="0">
      <p:cViewPr varScale="1">
        <p:scale>
          <a:sx n="74" d="100"/>
          <a:sy n="74" d="100"/>
        </p:scale>
        <p:origin x="162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5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customXml" Target="../customXml/item3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customXml" Target="../customXml/item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customXml" Target="../customXml/item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BD1174A-7C6E-43A1-85B4-469A1132F26E}" type="datetimeFigureOut">
              <a:rPr lang="en-US" smtClean="0"/>
              <a:pPr/>
              <a:t>11/28/2017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EA427D7-2DE4-4D10-BE22-44D0C49475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0930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82787-1639-463D-8B83-2AF338C74649}" type="datetimeFigureOut">
              <a:rPr lang="en-US" smtClean="0"/>
              <a:pPr/>
              <a:t>11/28/2017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7A676-6769-429E-9B5C-7BD5A72D9B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060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82787-1639-463D-8B83-2AF338C74649}" type="datetimeFigureOut">
              <a:rPr lang="en-US" smtClean="0"/>
              <a:pPr/>
              <a:t>11/28/2017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7A676-6769-429E-9B5C-7BD5A72D9B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821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82787-1639-463D-8B83-2AF338C74649}" type="datetimeFigureOut">
              <a:rPr lang="en-US" smtClean="0"/>
              <a:pPr/>
              <a:t>11/28/2017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7A676-6769-429E-9B5C-7BD5A72D9B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1970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F3620-49C0-48FE-A533-E1393A5CA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A36D6-4140-4A61-9C4B-6B5E9D506B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0278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F3620-49C0-48FE-A533-E1393A5CA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A36D6-4140-4A61-9C4B-6B5E9D506B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74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F3620-49C0-48FE-A533-E1393A5CA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A36D6-4140-4A61-9C4B-6B5E9D506B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6919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F3620-49C0-48FE-A533-E1393A5CA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A36D6-4140-4A61-9C4B-6B5E9D506B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8534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F3620-49C0-48FE-A533-E1393A5CA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A36D6-4140-4A61-9C4B-6B5E9D506B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9307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F3620-49C0-48FE-A533-E1393A5CA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A36D6-4140-4A61-9C4B-6B5E9D506B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94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F3620-49C0-48FE-A533-E1393A5CA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A36D6-4140-4A61-9C4B-6B5E9D506B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8043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F3620-49C0-48FE-A533-E1393A5CA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A36D6-4140-4A61-9C4B-6B5E9D506B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172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82787-1639-463D-8B83-2AF338C74649}" type="datetimeFigureOut">
              <a:rPr lang="en-US" smtClean="0"/>
              <a:pPr/>
              <a:t>11/28/2017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7A676-6769-429E-9B5C-7BD5A72D9B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9840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F3620-49C0-48FE-A533-E1393A5CA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A36D6-4140-4A61-9C4B-6B5E9D506B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0812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F3620-49C0-48FE-A533-E1393A5CA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A36D6-4140-4A61-9C4B-6B5E9D506B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2807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F3620-49C0-48FE-A533-E1393A5CA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A36D6-4140-4A61-9C4B-6B5E9D506B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3795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6C382-5766-472D-9AEB-F8564F8E15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612CF-F0D6-4FA2-A3B0-0616DE4168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8064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6C382-5766-472D-9AEB-F8564F8E15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612CF-F0D6-4FA2-A3B0-0616DE4168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8515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6C382-5766-472D-9AEB-F8564F8E15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612CF-F0D6-4FA2-A3B0-0616DE4168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7922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6C382-5766-472D-9AEB-F8564F8E15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612CF-F0D6-4FA2-A3B0-0616DE4168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9191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6C382-5766-472D-9AEB-F8564F8E15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612CF-F0D6-4FA2-A3B0-0616DE4168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7370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6C382-5766-472D-9AEB-F8564F8E15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612CF-F0D6-4FA2-A3B0-0616DE4168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089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6C382-5766-472D-9AEB-F8564F8E15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612CF-F0D6-4FA2-A3B0-0616DE4168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113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82787-1639-463D-8B83-2AF338C74649}" type="datetimeFigureOut">
              <a:rPr lang="en-US" smtClean="0"/>
              <a:pPr/>
              <a:t>11/28/2017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7A676-6769-429E-9B5C-7BD5A72D9B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7231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6C382-5766-472D-9AEB-F8564F8E15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612CF-F0D6-4FA2-A3B0-0616DE4168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8578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6C382-5766-472D-9AEB-F8564F8E15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612CF-F0D6-4FA2-A3B0-0616DE4168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6566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6C382-5766-472D-9AEB-F8564F8E15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612CF-F0D6-4FA2-A3B0-0616DE4168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3978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6C382-5766-472D-9AEB-F8564F8E15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612CF-F0D6-4FA2-A3B0-0616DE4168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15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82787-1639-463D-8B83-2AF338C74649}" type="datetimeFigureOut">
              <a:rPr lang="en-US" smtClean="0"/>
              <a:pPr/>
              <a:t>11/28/2017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7A676-6769-429E-9B5C-7BD5A72D9B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615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82787-1639-463D-8B83-2AF338C74649}" type="datetimeFigureOut">
              <a:rPr lang="en-US" smtClean="0"/>
              <a:pPr/>
              <a:t>11/28/2017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7A676-6769-429E-9B5C-7BD5A72D9B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978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82787-1639-463D-8B83-2AF338C74649}" type="datetimeFigureOut">
              <a:rPr lang="en-US" smtClean="0"/>
              <a:pPr/>
              <a:t>11/28/2017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7A676-6769-429E-9B5C-7BD5A72D9B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582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82787-1639-463D-8B83-2AF338C74649}" type="datetimeFigureOut">
              <a:rPr lang="en-US" smtClean="0"/>
              <a:pPr/>
              <a:t>11/28/2017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7A676-6769-429E-9B5C-7BD5A72D9B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8885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82787-1639-463D-8B83-2AF338C74649}" type="datetimeFigureOut">
              <a:rPr lang="en-US" smtClean="0"/>
              <a:pPr/>
              <a:t>11/28/2017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7A676-6769-429E-9B5C-7BD5A72D9B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4881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82787-1639-463D-8B83-2AF338C74649}" type="datetimeFigureOut">
              <a:rPr lang="en-US" smtClean="0"/>
              <a:pPr/>
              <a:t>11/28/2017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7A676-6769-429E-9B5C-7BD5A72D9B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456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782787-1639-463D-8B83-2AF338C74649}" type="datetimeFigureOut">
              <a:rPr lang="en-US" smtClean="0"/>
              <a:pPr/>
              <a:t>11/28/2017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E7A676-6769-429E-9B5C-7BD5A72D9B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500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8F3620-49C0-48FE-A533-E1393A5CA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3A36D6-4140-4A61-9C4B-6B5E9D506B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562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6C382-5766-472D-9AEB-F8564F8E15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8612CF-F0D6-4FA2-A3B0-0616DE4168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39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oogle.ca/url?sa=i&amp;rct=j&amp;q=&amp;esrc=s&amp;frm=1&amp;source=images&amp;cd=&amp;cad=rja&amp;uact=8&amp;docid=P7yeun50JVv7KM&amp;tbnid=-7T5s4G8EsiQcM:&amp;ved=0CAUQjRw&amp;url=http://www.csib.org/tim-hortons-giveaway/&amp;ei=bfZnU8zPHM-ZyATaxYHQCA&amp;bvm=bv.65788261,d.aWw&amp;psig=AFQjCNGIrI5OkqrWM5Z6pM8SjSdT6mW0aQ&amp;ust=1399408602238627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jeff.nelson@nbed.nb.ca" TargetMode="External"/><Relationship Id="rId2" Type="http://schemas.openxmlformats.org/officeDocument/2006/relationships/hyperlink" Target="mailto:shawna.spinks@nbed.nb.ca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09326" y="2863798"/>
            <a:ext cx="8419171" cy="3037261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Quebec City Cultural Trip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sz="2800" b="1" dirty="0" smtClean="0">
                <a:solidFill>
                  <a:schemeClr val="bg1"/>
                </a:solidFill>
              </a:rPr>
              <a:t>Wednesday June 13</a:t>
            </a:r>
            <a:r>
              <a:rPr lang="en-US" sz="2800" b="1" baseline="30000" dirty="0" smtClean="0">
                <a:solidFill>
                  <a:schemeClr val="bg1"/>
                </a:solidFill>
              </a:rPr>
              <a:t>th</a:t>
            </a:r>
            <a:r>
              <a:rPr lang="en-US" sz="2800" b="1" dirty="0" smtClean="0">
                <a:solidFill>
                  <a:schemeClr val="bg1"/>
                </a:solidFill>
              </a:rPr>
              <a:t> – Saturday, June 16</a:t>
            </a:r>
            <a:r>
              <a:rPr lang="en-US" sz="2800" b="1" baseline="30000" dirty="0" smtClean="0">
                <a:solidFill>
                  <a:schemeClr val="bg1"/>
                </a:solidFill>
              </a:rPr>
              <a:t>th</a:t>
            </a:r>
            <a:r>
              <a:rPr lang="en-US" sz="2800" b="1" dirty="0" smtClean="0">
                <a:solidFill>
                  <a:schemeClr val="bg1"/>
                </a:solidFill>
              </a:rPr>
              <a:t> 2018</a:t>
            </a:r>
            <a:r>
              <a:rPr lang="en-US" b="1" u="sng" dirty="0" smtClean="0">
                <a:solidFill>
                  <a:schemeClr val="bg1"/>
                </a:solidFill>
              </a:rPr>
              <a:t/>
            </a:r>
            <a:br>
              <a:rPr lang="en-US" b="1" u="sng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9326" y="4812371"/>
            <a:ext cx="7703840" cy="1088688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Parent Information Meeting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23 November, 2017.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6" name="Picture 2" descr="BonVivant-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764" y="325368"/>
            <a:ext cx="3859938" cy="210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 descr="Image result for quispamsis middle schoo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255" y="325368"/>
            <a:ext cx="3224143" cy="21084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48160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0918" y="0"/>
            <a:ext cx="5063837" cy="1325563"/>
          </a:xfrm>
        </p:spPr>
        <p:txBody>
          <a:bodyPr>
            <a:noAutofit/>
          </a:bodyPr>
          <a:lstStyle/>
          <a:p>
            <a:r>
              <a:rPr lang="en-US" sz="4800" b="1" u="sng" dirty="0" smtClean="0">
                <a:solidFill>
                  <a:schemeClr val="bg1"/>
                </a:solidFill>
              </a:rPr>
              <a:t>Payment Schedule</a:t>
            </a:r>
            <a:endParaRPr lang="en-US" sz="4800" b="1" u="sng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9081" y="992626"/>
            <a:ext cx="9622958" cy="52922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 smtClean="0">
                <a:solidFill>
                  <a:schemeClr val="bg1"/>
                </a:solidFill>
              </a:rPr>
              <a:t>December 8</a:t>
            </a:r>
            <a:r>
              <a:rPr lang="en-US" sz="3200" baseline="30000" dirty="0" smtClean="0">
                <a:solidFill>
                  <a:schemeClr val="bg1"/>
                </a:solidFill>
              </a:rPr>
              <a:t>th</a:t>
            </a:r>
            <a:r>
              <a:rPr lang="en-US" sz="3200" dirty="0" smtClean="0">
                <a:solidFill>
                  <a:schemeClr val="bg1"/>
                </a:solidFill>
              </a:rPr>
              <a:t> – Non-refundable deposit due to the school ($175.00)</a:t>
            </a:r>
          </a:p>
          <a:p>
            <a:pPr marL="0" indent="0">
              <a:buNone/>
            </a:pPr>
            <a:endParaRPr lang="en-US" sz="32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Following the deposit, an online invoice will be sent directly to parents and will be payable directly to Bon Vivant Tours. 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Payment Options: e-Transfer or Credit card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Balance due in 3 equal payments:</a:t>
            </a:r>
          </a:p>
          <a:p>
            <a:pPr lvl="1">
              <a:buFont typeface="Arial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</a:rPr>
              <a:t>End of </a:t>
            </a:r>
            <a:r>
              <a:rPr lang="en-US" dirty="0" smtClean="0">
                <a:solidFill>
                  <a:schemeClr val="bg1"/>
                </a:solidFill>
              </a:rPr>
              <a:t>January </a:t>
            </a:r>
          </a:p>
          <a:p>
            <a:pPr lvl="1">
              <a:buFont typeface="Arial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</a:rPr>
              <a:t>End of </a:t>
            </a:r>
            <a:r>
              <a:rPr lang="en-US" dirty="0" smtClean="0">
                <a:solidFill>
                  <a:schemeClr val="bg1"/>
                </a:solidFill>
              </a:rPr>
              <a:t>February </a:t>
            </a:r>
          </a:p>
          <a:p>
            <a:pPr lvl="1">
              <a:buFont typeface="Arial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</a:rPr>
              <a:t>End of March</a:t>
            </a:r>
          </a:p>
          <a:p>
            <a:pPr marL="457200" lvl="1" indent="0">
              <a:buNone/>
            </a:pPr>
            <a:endParaRPr lang="en-CA" dirty="0" smtClean="0">
              <a:solidFill>
                <a:schemeClr val="bg1"/>
              </a:solidFill>
            </a:endParaRPr>
          </a:p>
          <a:p>
            <a:r>
              <a:rPr lang="en-CA" sz="2400" i="1" dirty="0" smtClean="0">
                <a:solidFill>
                  <a:schemeClr val="bg1"/>
                </a:solidFill>
              </a:rPr>
              <a:t>Option for additional cancellation insurance </a:t>
            </a:r>
            <a:r>
              <a:rPr lang="en-CA" sz="2400" i="1" dirty="0" smtClean="0">
                <a:solidFill>
                  <a:schemeClr val="bg1"/>
                </a:solidFill>
              </a:rPr>
              <a:t>(</a:t>
            </a:r>
            <a:r>
              <a:rPr lang="en-CA" sz="2400" i="1" dirty="0" smtClean="0">
                <a:solidFill>
                  <a:schemeClr val="bg1"/>
                </a:solidFill>
              </a:rPr>
              <a:t>contact Bon Vivant for more information</a:t>
            </a:r>
            <a:r>
              <a:rPr lang="en-CA" sz="2400" i="1" dirty="0" smtClean="0">
                <a:solidFill>
                  <a:schemeClr val="bg1"/>
                </a:solidFill>
              </a:rPr>
              <a:t>). </a:t>
            </a:r>
            <a:endParaRPr lang="en-US" sz="2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445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6403" y="365125"/>
            <a:ext cx="3476222" cy="1325563"/>
          </a:xfrm>
        </p:spPr>
        <p:txBody>
          <a:bodyPr>
            <a:noAutofit/>
          </a:bodyPr>
          <a:lstStyle/>
          <a:p>
            <a:r>
              <a:rPr lang="fr-CA" sz="5400" b="1" u="sng" dirty="0" err="1" smtClean="0">
                <a:solidFill>
                  <a:schemeClr val="bg1"/>
                </a:solidFill>
              </a:rPr>
              <a:t>Fundraising</a:t>
            </a:r>
            <a:endParaRPr lang="en-US" sz="5400" b="1" u="sng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sz="2800" dirty="0" smtClean="0">
                <a:solidFill>
                  <a:schemeClr val="bg1"/>
                </a:solidFill>
              </a:rPr>
              <a:t>The school will not be organizing any fundraisers however…</a:t>
            </a:r>
          </a:p>
          <a:p>
            <a:pPr>
              <a:buFontTx/>
              <a:buChar char="-"/>
            </a:pPr>
            <a:endParaRPr lang="en-US" dirty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r>
              <a:rPr lang="en-US" sz="2800" dirty="0" smtClean="0">
                <a:solidFill>
                  <a:schemeClr val="bg1"/>
                </a:solidFill>
              </a:rPr>
              <a:t>Option for students to participate in fundraising activities</a:t>
            </a:r>
          </a:p>
          <a:p>
            <a:pPr lvl="1"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</a:rPr>
              <a:t>Organized by parent volunteers</a:t>
            </a:r>
          </a:p>
          <a:p>
            <a:pPr lvl="1"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</a:rPr>
              <a:t>Organized by student(s)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636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96890" y="132495"/>
            <a:ext cx="4094073" cy="1325563"/>
          </a:xfrm>
        </p:spPr>
        <p:txBody>
          <a:bodyPr>
            <a:normAutofit/>
          </a:bodyPr>
          <a:lstStyle/>
          <a:p>
            <a:r>
              <a:rPr lang="en-US" sz="5400" b="1" u="sng" dirty="0" smtClean="0">
                <a:solidFill>
                  <a:schemeClr val="bg1"/>
                </a:solidFill>
              </a:rPr>
              <a:t>What to bring</a:t>
            </a:r>
            <a:endParaRPr lang="en-US" sz="5400" b="1" u="sng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0501" y="1226238"/>
            <a:ext cx="11034010" cy="5021704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One suitcase + one carry-on bag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Students may wish to bring a </a:t>
            </a:r>
            <a:r>
              <a:rPr lang="en-US" sz="2400" dirty="0" smtClean="0">
                <a:solidFill>
                  <a:schemeClr val="bg1"/>
                </a:solidFill>
              </a:rPr>
              <a:t>pillow</a:t>
            </a:r>
            <a:r>
              <a:rPr lang="en-US" dirty="0" smtClean="0">
                <a:solidFill>
                  <a:schemeClr val="bg1"/>
                </a:solidFill>
              </a:rPr>
              <a:t> and blanket for the bus ride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Medication </a:t>
            </a:r>
            <a:r>
              <a:rPr lang="en-US" sz="2400" dirty="0" smtClean="0">
                <a:solidFill>
                  <a:schemeClr val="bg1"/>
                </a:solidFill>
              </a:rPr>
              <a:t>(prescription and non-prescription must be identified to chaperone).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Clothing: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Comfortable shoes for walking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Light jacket / hoodie for evenings (rain jacket or umbrella depending on weather)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At least one ‘dressy’ outfit for dinner / cruise evening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Toiletries and sunscreen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Sunglasses / hat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PE clothing (</a:t>
            </a:r>
            <a:r>
              <a:rPr lang="en-US" dirty="0" err="1" smtClean="0">
                <a:solidFill>
                  <a:schemeClr val="bg1"/>
                </a:solidFill>
              </a:rPr>
              <a:t>incl</a:t>
            </a:r>
            <a:r>
              <a:rPr lang="en-US" dirty="0" smtClean="0">
                <a:solidFill>
                  <a:schemeClr val="bg1"/>
                </a:solidFill>
              </a:rPr>
              <a:t> sneakers) for Roc Gym 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815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50563" y="353498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How much </a:t>
            </a:r>
            <a:r>
              <a:rPr lang="en-US" sz="4800" b="1" dirty="0" smtClean="0">
                <a:solidFill>
                  <a:schemeClr val="bg1"/>
                </a:solidFill>
              </a:rPr>
              <a:t>spending money is needed?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7025" y="1396865"/>
            <a:ext cx="10839138" cy="497867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Breakfast and supper </a:t>
            </a:r>
            <a:r>
              <a:rPr lang="en-US" dirty="0" smtClean="0">
                <a:solidFill>
                  <a:schemeClr val="bg1"/>
                </a:solidFill>
              </a:rPr>
              <a:t>(except Saturday) are included.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Students are responsible for:</a:t>
            </a:r>
          </a:p>
          <a:p>
            <a:pPr lvl="1"/>
            <a:r>
              <a:rPr lang="en-US" sz="2800" dirty="0" smtClean="0">
                <a:solidFill>
                  <a:schemeClr val="bg1"/>
                </a:solidFill>
              </a:rPr>
              <a:t>Four lunches</a:t>
            </a:r>
          </a:p>
          <a:p>
            <a:pPr lvl="1"/>
            <a:r>
              <a:rPr lang="en-US" sz="2800" dirty="0" smtClean="0">
                <a:solidFill>
                  <a:schemeClr val="bg1"/>
                </a:solidFill>
              </a:rPr>
              <a:t>One Supper (Saturday on the ride home)</a:t>
            </a:r>
            <a:endParaRPr lang="en-US" sz="2800" dirty="0">
              <a:solidFill>
                <a:schemeClr val="bg1"/>
              </a:solidFill>
            </a:endParaRPr>
          </a:p>
          <a:p>
            <a:pPr marL="301943" lvl="1" indent="0">
              <a:buNone/>
            </a:pPr>
            <a:endParaRPr lang="en-US" sz="2800" dirty="0">
              <a:solidFill>
                <a:schemeClr val="bg1"/>
              </a:solidFill>
            </a:endParaRPr>
          </a:p>
          <a:p>
            <a:pPr marL="301943" lvl="1" indent="0">
              <a:buNone/>
            </a:pPr>
            <a:r>
              <a:rPr lang="en-US" sz="2800" dirty="0" smtClean="0">
                <a:solidFill>
                  <a:schemeClr val="bg1"/>
                </a:solidFill>
              </a:rPr>
              <a:t>Idea</a:t>
            </a:r>
            <a:r>
              <a:rPr lang="en-US" sz="2800" dirty="0">
                <a:solidFill>
                  <a:schemeClr val="bg1"/>
                </a:solidFill>
              </a:rPr>
              <a:t>: </a:t>
            </a:r>
            <a:r>
              <a:rPr lang="en-US" sz="2800" dirty="0" smtClean="0">
                <a:solidFill>
                  <a:schemeClr val="bg1"/>
                </a:solidFill>
              </a:rPr>
              <a:t>Debit Card – set up well in advance of the trip.</a:t>
            </a:r>
          </a:p>
          <a:p>
            <a:pPr marL="301943" lvl="1" indent="0">
              <a:buNone/>
            </a:pPr>
            <a:r>
              <a:rPr lang="en-US" sz="2800" dirty="0" smtClean="0">
                <a:solidFill>
                  <a:schemeClr val="bg1"/>
                </a:solidFill>
              </a:rPr>
              <a:t>Purchase </a:t>
            </a:r>
            <a:r>
              <a:rPr lang="en-US" sz="2800" dirty="0">
                <a:solidFill>
                  <a:schemeClr val="bg1"/>
                </a:solidFill>
              </a:rPr>
              <a:t>gift cards (Tim </a:t>
            </a:r>
            <a:r>
              <a:rPr lang="en-US" sz="2800" dirty="0" smtClean="0">
                <a:solidFill>
                  <a:schemeClr val="bg1"/>
                </a:solidFill>
              </a:rPr>
              <a:t>Hortons/McDonalds</a:t>
            </a:r>
            <a:r>
              <a:rPr lang="en-US" sz="2800" dirty="0">
                <a:solidFill>
                  <a:schemeClr val="bg1"/>
                </a:solidFill>
              </a:rPr>
              <a:t>) before leaving. </a:t>
            </a:r>
            <a:endParaRPr lang="en-US" sz="2800" dirty="0" smtClean="0">
              <a:solidFill>
                <a:schemeClr val="bg1"/>
              </a:solidFill>
            </a:endParaRPr>
          </a:p>
          <a:p>
            <a:pPr marL="301943" lvl="1" indent="0">
              <a:buNone/>
            </a:pPr>
            <a:endParaRPr lang="en-US" sz="2800" dirty="0">
              <a:solidFill>
                <a:schemeClr val="bg1"/>
              </a:solidFill>
            </a:endParaRPr>
          </a:p>
          <a:p>
            <a:pPr marL="301943" lvl="1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Spending money will depend on your child’s spending habits</a:t>
            </a:r>
            <a:r>
              <a:rPr lang="en-US" sz="2800" dirty="0" smtClean="0">
                <a:solidFill>
                  <a:schemeClr val="bg1"/>
                </a:solidFill>
              </a:rPr>
              <a:t>. </a:t>
            </a:r>
            <a:endParaRPr lang="en-US" dirty="0"/>
          </a:p>
        </p:txBody>
      </p:sp>
      <p:sp>
        <p:nvSpPr>
          <p:cNvPr id="4" name="AutoShape 2" descr="data:image/jpeg;base64,/9j/4AAQSkZJRgABAQAAAQABAAD/2wCEAAkGBxQSEhUUEhQUFhUXFxUUFBUXFBQUFBUUFBQWFhQUFRQYHCggGBolHBQUITEhJSkrLi4uFx8zODMsNygtLisBCgoKDg0OGhAQGiwlHBwsLCwsLCwsLCwsLCwsLCwsLCwsLCwsLCwsLiwsLCwsLCwsLCwsLCwsLCwsLSwrLCwsK//AABEIAKwBJgMBIgACEQEDEQH/xAAcAAAABwEBAAAAAAAAAAAAAAABAgMEBQYHAAj/xABJEAABAwEFBAcFBAcFBwUAAAABAAIDEQQFEiExBkFRcQcTImGBkbEyUqHB0RRCcpIVIzNDYoLwJGOisuFEU3ODk8LxFyVUo9L/xAAZAQADAQEBAAAAAAAAAAAAAAAAAQIDBAX/xAAqEQACAgIBBAICAQQDAAAAAAAAAQIRAxIhEzFBUQQyFCJhBYHB0UJxof/aAAwDAQACEQMRAD8AohsxRm2Y8EtBe7He0MPPMeakWtadFhZtREmDuT6wMpzqnX2dJtjwlOwolYjon7JcIqouJ2YUi0VFEmMkLtvaN5whwDuBKnYSskvCMxyHXWoUvdG1ckWT+2OefmkBqUCcAKuXNtLBNQB2E8HGhVkifXTPkhjDYFH3tccVooXhzXtzZIw4JGHucNR3GoKlAEaiQWU203XaInte+KK2CPOOSgjtTajv7Lz4hI2i0XfNIHWmExSty/XxvjNOBd7LvNXV8jRq5o5uA9Sqzt5aWGxTta9jnFtGtDmucTiGgCCk7ERs/YJpRMMD3AYQ0SAximlI60ScWxdmY6RwDy59Ric4uLK64K5A96pWw13QF0ptbABRuDFiaa1NcJFCkL7geLQ8WRzxDVuE9c6mYbi9p1daplf3NGuS4mWWPq2Oc4VJq6lanXMDPxRrtuWGzB/VNw43YnEkk1Pedypd9thEX9ntLxLVtS+1HCB97UptcZsTWuNutMUrqgtAnkeA2mhAyOaKZPHsvJks0LnuxRMc84nnE0Fx4mqYW7bCyxCoc59dMDDQnfRxoFQom2JlpE32qMsEmNsbYJHdmtQ2pUjtTtFYrWIwJZmhlT2Ya1rzcKJ6sLRZv05aZYHTwsjiiDXODn1kkdhqMmCgHiVF7FSm1zyPtR6zAxrm4yBGxxOob7I8VFxbaWWOy/ZWx2hzcJYX/qmkg17zQqLsm0lkirhskkmmUs/ZNOLGih8UaMW6J6zh77zdLFE+ZrZajqxUEAUADvZAr3q4WrZN1slE1scIwAGtiicXEAGvbkI9r8IVMZ0sSNGGOysa0aND6AeAakJula1HSOMeLiqWMTyWbBdt3RQjDDGGcTq534nnNyRvlvW4LKNZc5P4YGkGQnhiNGj8RWNv6T7adOqH8rj/ANyaydIVuNT1jASKEiJlaDQVNTTMpuJG56JqO4cBUZdya2uUUNCDyPcvOsm2dudraXjk2MejU2ftHa3a2iX81PQIoW3NmpmxSOcTgdmSdO9G/R7+FOZA+ayGW9Jne1NKf+Y/6ps+UnUk8yT6rL8eJp1WbI+zhvtSRN7jIwfNEe+Futpsw/5zVjGEcB5LvAeSf48BdaRr77zsjdbZZ/BxPoEidobCDT7U097WPd8lk1V2JPoQDqyNqsFostoys9rhkk/3RJjkPc0O1PclDFQkEZjI11B4UWJh2Y7s+8d4O4962DZi83WmzMlkNZM45Hb3OjNA895bSqxzYlFWi8c23THuBcnLWLlymxipKWsltdGeyct4Oh+iQQOkDQTv3c16K5OYszL5jwguq08EjJfkf8SqbpCTUrsSeolJFuG0TBTsnJLs2tA0j+KpYchEhRqaJxLHbr7EprgpyKa/bx7vxUQJUdsyTTNE8ZKi8KaNHmU8h2ntDBRkhaOAc5QQkCMHBTTNlHG+xNSbUWt2s8n5imz76tB/fSfmKj6owKVsrSI4NulJzkef5iiulf7zvzH6pNLBvok2x6ISlc7KrnH+YpIMr/VU4mbohiZkU9hPGhi+LuCTLE8kaiYVSkZPBYhgKK4J0GrizI1T2JeCkMFyW6tELFdnM8dBFyVjs7neyCUqLtfvwjmUbJFx+PklykNaoKp59jYPakHgKpOWFmQY4ucSABSgz70KSG/jTirdCFUFVJQ3c1z3Rh7sbRmS0COoNCOIGeRQRXQ40xHCSTQHI0BfWg4nAaDvCZhqR6DEpaC62u6sNd2y5zS00Dw3EAHOFaDIOy70n9iiq6slAGnUguD88IyHaBoOVUWFEbVBiTu8ImMIa3FWgL6/dJHsZa0496ahAqOCGi5ciwOWo9GWdkcOEr/iGlZctP6Ks7PKOEvqwLHP9DTF9i3tauS1Fy4DqMISNq9kc0siTtq3xC9JPk5qsZI1EdsasOzmyUtr7VcEfvkVJ/CN/NXYnB+StEJ1Zbvlk/ZxyO/Cxx+S1ew7MWOyCrmh7/ek7TvBugT8XgTk0UHd9ApcgpGYWXYq2PFRDhr77g0+SkYujq1nV0Lf5yfQLRopHHVLtcN7h5hLYDPoujOXfaIhyY8p3H0YHfaR4R/Uq8ttLK0DwTzCIbwbWlc+FdVLmilZTv8A0yH/AMo/9MfVD/6Z8LV5x/Qq2m8W/Xek/wBJM8DodxUuUS05lTd0av8Au2hnix3yKI/o8tDfZkhd+ZvqFbYbyGdTkDQHd5pdttB0dpqltFlbzRntp2Jtg0jDvwvBTB1xWljTiglH8hPotTjt54/1xS3288a+KP1K60jEbQ0g0cCOYI9UlVblJLHKKSMY4cHNBUVatkbDL+7wE743Fvw0VUNZzIwge9aBePRm6lbNOD/DI2nhiB+Spl77NWqzftYXge+0YmeYTSG81ojgiSBExFASmkZSnYcSECgJATyQYIqal3zTWxR4ngHn5JxPK0yjEQGty8Un3O747rG5N9+F/kK4ljMBaO1oefdxSL7C7Li7dwTp1ob1la92LcBwHejfbm489Bv4/wCiXJo8eCTqcuE6X/R08s72iFzsTQQ6tBUHdV9K+BUhcmywmZLPaJhFZojhe+mN73ahkbTqc9/FRkNtBLiThr7O/wAT3qX2c2mjiglslpiMtnkdjq12GRjveaT5+Cr9jjzwwxitHdjS9orvEZNkfautaRQSsYGFpycQWmrTRS9i2IY+ytPWOFslidaIYcg0xNOhyriINVE2+1XeGFsEE73EtrJNKBhaHAkNY3IlwyqdE/te39qMzZIsETGYWsjDWuAY0DsdYW4iMu5HPg5uBXZXZmGeySTPjfJKyYRhhn6htDh1cd4qU8h2ZsrLxmgwOeyOzmUMe52UgbiIxChc3vUDbtq3yR2iIRxsZaJBM8NxdlwA9jhmKoBtdaesZKHMEjIzCH9W0uMfB9faOWvNHIcDu77LBbLLaXmBkDoGNkZJG54YST7Dw40JyHmqiVMXjf1onbglkqytcDWsYyvEtaBXxUXI4nImqqJMkEatQ6I84rR/xGfFh+izFoWm9D3sWn8UR+Dgs8/0DGv2L6WLkuGrlwUdB57C54yPgjBqBwyPJegYLudYIg+RjToTQ8lrkFrbDBiA9kAAbhuAWPxvLXAjUGoWh3Vb2WmEscaYhQ8QeI702XNWRt5bRta6riXO4cO5Rsm1sp9gBqYXzcMtnNX9phOUm48+B7kwa9o3j1RrZnsSrr5tDvvkcii9fK7WR3mUw+2MG8+SE3i0bnfBGi9D3HL2P1D3VGdamtUW0OnkIL5XkjIEuNaeCR/Sg90+a4XoPcPmjX+AckxTBIK/rX569o5/FdGZWDsyuA4VJCJ+k2+6fNC28o97XDxCdCtDn9J2kNoJCRWtNEvHf8od2mnD3OqRl5apoLZCd7xzbX5o2OM6SN8QQpcV5Q9n7JKPa12WJrgNDvFOKkLJtYwtNfaLqAk0plXMfNV/7LX2S08iPRN5bC73fgl00G7L7ZNoSfu4gfvDOtOHCikYL4B1HAcq8Qswhc9hyJGRG/LkRonjNoJ2jRh4uIJOH696Txtdi90+5sFhtoOh0UxBaAcjQgrKbsv4SgENLnUAcxpa2lMye0dCVZruvHsB2LLdx39k/VTs49xap9ibvjYix2qpMYjefvxgNdzI0Kz2/wDoxtMALoSJ2DOg7MgH4d/gtKsF7Zhp1IJop6zWgFXGaYqcTzI+zFpIIIIyoRQjmER0K9GX7spZrYP1jAH7pGgB45n7w5rJdq9jprEantxE0bIPRw+6fgm20dGLpz/XyUsQoroipLqkR0SXUNvxOCNDChMakBCuMKe5P4bojS1BRSDoETqE9zN/EkhlhXAJ6YUkYU9kZvBNCLgiAJyYkm6NNNEyxyQSq0nobdnah3RH/Os2otF6GP2tqH93EfJzvqozfVkw7mn4FyUouXAbHnYIJNDyKMhpryK7kYEa16c2O8HxOq0+CaBctaFs6NHufaFkzMMjQQciDQg8x80leewkUoxWV4jOuB1XMPI6tVAjeWmoND3KfunamSIiufeMj5b0qofEiIvO65bO7DKwjdWhwnk6lEzC1m69q4ZxgkwmurXAehRrZsPYrRnHWFx9w9nngJoiyXBmSrlfLf0XTtzglZKNwcDG7zzCrVv2XtcNess8oA3hpc3zbVOyGiIXLn5GhyPfkfiuQI5cuXJgAl47W9uj3eaRXICx629ZN9HfiaPklWXrxjafEqNXJDtiz5+3iaAw6im5Wi69t3sykYHDIZZGmhrx5KorknFMFJo2K49pYZg8trVgJzaA6m6lfRTNhvkOaS1sjQ0BxxAYnH3WgaFYPG8g1BIPdkpa7doZo3FxJfWhOImuXA7lhLC/Bssns9CXNeYlY11HCtcnZOy4hSssLZGFrwHNcKOaRUEHuWW7EX260ipeGntChILyBQ5HLLwWmXXP1kbX0IqNDrkafJPFJ3rIMiS/ZGH7c3CLFaSxv7Nwxx8Q06tJ30NVXSVpHTdMwGyt+/SUnuacIFfEFZb1qHGmeji+QnBX3HYKFN2SIesS1OlZotdxSqBJ40ONOhdRew7knRdjRS5BMpphi1JuCMXJNxTVmU2gpCv3Q4KT2gf3TP8AOfqqDVXzofd/aphxhHweEp/VnLKjViFyVouXHRB5ywowCEBC0LtMiJwoiUkOZ5lJkLZEs6iM1C3RCEWFCkbVK3dec0JrHI4d1SR5FRzAlmrJvk9LDBUXW7ekKZlBIxrxxBLT5aK0Xf0hWZ1A8SR82kjzaslal40tmjdfEx5PBtjLRYbUKf2eWu4tZX/EKplauj275c/s4Z3xks9MlkydQXjLH7EsjeT3elULIKX9JX/GRdbX0R2Z37OeZnAHA8fEAqHtXRBN+7tMbvxRuHoUys+19sZpO4/iAd6qQg6QrW32updzYQfMFWshzS/pmXwyNm6KLcPZMD+Uhb/mCj5uji8m6WfF+CWM/wDcFc4ukyQe1Cw8nEeqcM6TWfegf4OafVG6MpfAzR7ozp+w14jWxy+GA+jkkdj7eP8AY5/yj6rUY+k+DfHKPBp9ChPSdBuZKf5R/wDpPdGX4uT0ZczY23nSxz/lA9SnEWwN4n/ZJBzdEPVy0WTpQi3RyeIH1TG0dKXuwnxoPmjcT+LNd0VizdF94OPaZEwb8UzMvBtVMWLohlJ/XWmNo/gY57vM0CJN0m2hx7LGt8T8k2ftpa3ZlzGjka/FJzNcXwsmTsaFsxsPZLC7rGuke+lC97qNp+BtAldpekCzWQFrT10oGUbDkMssbxkByzWP3hf083ZdK8jeMRA+CjuqU7Fv4fNXdB79vaW1zPmmNXOOm5oGjWjcAo8p06JJujRY5YGgjUIKPgRCmJxaCkrsS4oE6M7YYOQEriiooG2Gqk3FKEIhCBtuhNXvodd/bXjjC74OaqIQrv0QH/3DnDKP8qU/qzG2mbUAgRqIVxUVZ5xaEYIrUcLrskibQ3tO5n1SScWv23c/kkCtkSwaIWrkpFESpbLir7CoSwCfWa43O1ewdw7R+ClIdknO/en/AKbysZTSPQx/r3IFgS7ArJHsK/dN5xPCMdh5xpJGeYcPULN5InZiyxXcroCBynX7I2oaNY7k8fNMp7gtTdYX+FD6J7R9nX14NcMjCuaUpLY5G6xvHNrgkS6mqdiUk2GcUk9yEvRHAnQJkTlfYJVc1yUbZjvICHA0amqqzBY593wJ4qo3UE65BA60gaABN3WgnvToyyZMUe7tjppa3TXiivlLuXFIsZxSqQ1OUo+kDC3NOKBEgCVqpLxpJCbmooajuKKClZToLJGkXxpxIUm4qkZzjFjYtRXNzSpRVafJxyghNxSbdUo4JJ2So5Z8MUquJRQiFIbfAoQrf0VGl4R97JR/h/0VMVr6L30vKz9/WD/63JT7E2byAuXUXLjoDzgEcIoRgupkIjrc3tnkE2onlvHb8B800Wq7BQLRmArHZ7MwABwGFrcTzSta7lX2MU8WOlc1rfZcGk+GRWeR2dOKDuhxdNlqJJWl0TW5hzeA7t6tVzWy1FgfHgnZpmMDgRurxUHZ5ayNjY4NijykJyDjoR3juVmua+4Wy9VEwiMVL5DRobTu4c1zNuzvlCTj9b/0WizTPfG0gYXGlQToRqO9OnvdnQbwRpSmVQkLut0U1TE9r8JoacU/wDgEPG3zZ5knq6aGpfIG+xV1aaDQb/FGkdTFVgyAIOlaitFC7X3yLO3q46mZ+TQPujSvPgl7kifZ7NitErsgXkl1cP8ACK6rJxa4OhYZdNT99kSUuDAHU1pkCRqQExnsUD3YHMFTxYxwGVc8uCaXBfM1pc92ECGv6tzm9o0OZPcpeRp1wsOueYOeRS19BJTxS1bK1adm7G4A4IxU0FGuYSdcsKirXsVEf2ZeDnkHtdSmuTgCrZNEOz2TRpqADlko+OWGOXBj/WObXC7XWpPMkhNbLyXDNk8FJt2xz2g0l8HtLfiKhQNuuG0RiuGrfebRw8wtdkkUTa4WmtOyeIyP+q1jOSE8u/2RkZZT2ko1Xe8bubIcLwA4+xIABU8HhUy0WcxvLT35d4XRGakhLGlyuxwQ1QBA91EVZ0OSSFmuQhybhyEuRqJZeBVz0UOSONHaUakrLbDmREL0UopTSJlkZ2NAXIAEVVRzObBc5JEoSiOVIxnKw9clwRKrgUqJs5WXo3fS87L+MjzY4fNVlxU/sC+l42Q/3zR5ghDXBKZ6KouQlcuM1RgMN0uO5PYbjVrjsbQnLIgNwTc2NIzPaew9W+MD7zCfJyjGRAK39IjKGF3c9vxBVMLlvFto6cesVY4LhRTGzNpzDD7QNWD3h95qr3WdyUie4GoyINajL4ocbRcsm7NSsdzRPq9ooXA5jUOPoU0tOy0jIT1dHvLu0XHdxA08Smuy20YccLyGv7zRr/Hc5X2yTBwy8t/iFza+H3Dr5cXblFEksksPVWdjix0vtFowtIPF2rj5BXC124WKy/rHFxAwsxHtOdT/AMKQls7XUJAqMxkkbxsTJmgSMxYSC060I30SqS5Y5/Kjlcd127lGgu6cM+2vc6oIc6oGPqzoc9CK6Ja3Wx9rJYZj9mjo50hY0VcN1G0ryVxvGFskL4g7BiaW1pppuPJRVp2dabJ1EZwnI11qRx5qXf8Ac6sfzISpyXN0v4RD2baiWJlY4GuhBwh+EsqOQ3J/eG1/6gPYwte4ZY6AA/w+8eSSst22jqxDIWNjGRwjtPbwLjoOQUdeFyy/aA4NDo20DBWgaAMq0TUhy6E5W6tf+ju3X+8WZry50choKUaXPPcDoN6gyzAOunleJX6BtC49w4Upql7XYZjPikaHgDsCtGjwTV8U3Xl72CTc3OjQNwpwQmCcIp15FLvvhrnFz5JhhFe0cTT3UCUftKwtJDXVJoxu93f3JrabocRkQC41fQbuA4BIWi7CxzSCKAU/iJzrRWqMJvFJ2L3peJd1bW9kkgk+6d4BVfvmTFKTQ61Fd43FL3lOGEAHE/4Mruy1KjZJi41Jq45VW2OPkmUopUgHuSTnZoaZoSxaLg5pty5Aa5dVc1q5wTJt0c01KNiRRquSLi+A1UC5dVAWFRaJQLgnYqsQc1ELU4cEBammZSxiDWrkq1c9iLJ04ECFN7Eml4WT/jx+qiMCsXR5dzprxs4aMmPErzuayPPPhU0Him3wZ6tHoVy5cuXCaFEH9BGCADgjDuSLKl0kt/VQu4PcPNv+iz/XetG6R2VszSNBKM+FWkepWcBdWL6iti8bQlwmVUIf3q2jox5lHwPFP3NtVLBQPq9o0NSHgcA7h3Kr9aUbris5Qst5oM2C6trYZaAOFfdd2XfHIqb+1gjI0O6uRWBmVPLJfM0fsSOA4EkjyKjpSXZmEum2bbNK7Kgxaa0NTXMV3cUznkABOD71BSoJ78lmdn21nb7Qae8VafgU9bt06mbHeDgfULF4ZlUq4Zd5JQC4doYRU9s8K0SLHhwr2s9xcT81TXbcDe13f7GabybaV0a/wwj0CaxT9EuvZdJMI3JlaLUBqaf1wVNm2klf7MTzzDj6JpJNa5NGSAdzcKtYn5oW0UWe33u1mpA56nkFWbffhdUM3/eJzpwHAJAXFaXfu3cyR9U5h2YtHutHN30C1ShHuyN2+EiKYCdT9UropyPZSc72f4vol27GynV7RyBKHkj7N4pRj/JXI2oxVsh2Idvefy/VOo9hBve/4BS80Sk0o0UiiKQtDi2CZvLz/N9E7i2Bi3tPi4lLrRJlKJmIQFy1yHYWAfu2+qeQ7HQD92zyH0S669E7JGK4wuaa9/LNbvDs1ANGM/KPonkd0xN+438oT6/8EORgMcDzox55Nd9E5juqd2kMh/kK35llYNGhKYOCl5mNTMJi2XtjvZs8h8APUp7DsHb3fuKfiexvzW11QEJdZiczIIujS2nXqG85a+gTyLoqtJ1ngHLG75BamP8AyjhHWkK2ZvZ+iIn9pax3hkRJ/wARor5s1s5BYYyyBvaNMcjqGR9NMR4d2ikmvRy5Dm2iORSqBBVcpCzLXbUQ8Sf5SUkdrIhSjZDr92mXDNQTYQlGwjJaaoLY+vPaBs8TonQvLXACtQCCM2kd4IVLfdko0bUcRQfBWxsDeCO2EVVKWvCGrKaLulP3fMhKtueU/dHmrmyzt4Jyyzt4JvKyqspLbgkO9o8ynEezTjq7yb9VeG2ZtNE6hgbwWbyyHRR4tk+LneACeRbJMOuPz+gV3jhbwTqKEKHlkwSRS4tkYvcJ5ud9U8i2Ti/3bfifVXARDgnLYRwUPJJ+R8FSh2ZiH7tv5QnsVxtGjQOTQFZmxDhwSgYKDJTtL2O0V5l0DglmXQPdVgbGKIcKKZOxCNukcEoy6wNwUw1qA6ooNiPju0cEtHYW10TtBRNCtiDbKOCU6gDcEpXKqFwomFsLgHBCEenzSdfRAjm6LiPRcDWqEbkCApXkh7/NAwJQhABQdCuI/r/VcRRCUAFPBDT5rqeqEIAAIW/NFacqpQ8PFAHVSjUm0ZI40P8AW9NCDh3BcgYUCYH/2Q=="/>
          <p:cNvSpPr>
            <a:spLocks noChangeAspect="1" noChangeArrowheads="1"/>
          </p:cNvSpPr>
          <p:nvPr/>
        </p:nvSpPr>
        <p:spPr bwMode="auto">
          <a:xfrm>
            <a:off x="16414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data:image/jpeg;base64,/9j/4AAQSkZJRgABAQAAAQABAAD/2wCEAAkGBxQSEhUUEhQUFhUXFxUUFBUXFBQUFBUUFBQWFhQUFRQYHCggGBolHBQUITEhJSkrLi4uFx8zODMsNygtLisBCgoKDg0OGhAQGiwlHBwsLCwsLCwsLCwsLCwsLCwsLCwsLCwsLCwsLiwsLCwsLCwsLCwsLCwsLCwsLSwrLCwsK//AABEIAKwBJgMBIgACEQEDEQH/xAAcAAAABwEBAAAAAAAAAAAAAAABAgMEBQYHAAj/xABJEAABAwEFBAcFBAcFBwUAAAABAAIDEQQFEiExBkFRcQcTImGBkbEyUqHB0RRCcpIVIzNDYoLwJGOisuFEU3ODk8LxFyVUo9L/xAAZAQADAQEBAAAAAAAAAAAAAAAAAQIDBAX/xAAqEQACAgIBBAICAQQDAAAAAAAAAQIRAxIhEzFBUQQyFCJhBYHB0UJxof/aAAwDAQACEQMRAD8AohsxRm2Y8EtBe7He0MPPMeakWtadFhZtREmDuT6wMpzqnX2dJtjwlOwolYjon7JcIqouJ2YUi0VFEmMkLtvaN5whwDuBKnYSskvCMxyHXWoUvdG1ckWT+2OefmkBqUCcAKuXNtLBNQB2E8HGhVkifXTPkhjDYFH3tccVooXhzXtzZIw4JGHucNR3GoKlAEaiQWU203XaInte+KK2CPOOSgjtTajv7Lz4hI2i0XfNIHWmExSty/XxvjNOBd7LvNXV8jRq5o5uA9Sqzt5aWGxTta9jnFtGtDmucTiGgCCk7ERs/YJpRMMD3AYQ0SAximlI60ScWxdmY6RwDy59Ric4uLK64K5A96pWw13QF0ptbABRuDFiaa1NcJFCkL7geLQ8WRzxDVuE9c6mYbi9p1daplf3NGuS4mWWPq2Oc4VJq6lanXMDPxRrtuWGzB/VNw43YnEkk1Pedypd9thEX9ntLxLVtS+1HCB97UptcZsTWuNutMUrqgtAnkeA2mhAyOaKZPHsvJks0LnuxRMc84nnE0Fx4mqYW7bCyxCoc59dMDDQnfRxoFQom2JlpE32qMsEmNsbYJHdmtQ2pUjtTtFYrWIwJZmhlT2Ya1rzcKJ6sLRZv05aZYHTwsjiiDXODn1kkdhqMmCgHiVF7FSm1zyPtR6zAxrm4yBGxxOob7I8VFxbaWWOy/ZWx2hzcJYX/qmkg17zQqLsm0lkirhskkmmUs/ZNOLGih8UaMW6J6zh77zdLFE+ZrZajqxUEAUADvZAr3q4WrZN1slE1scIwAGtiicXEAGvbkI9r8IVMZ0sSNGGOysa0aND6AeAakJula1HSOMeLiqWMTyWbBdt3RQjDDGGcTq534nnNyRvlvW4LKNZc5P4YGkGQnhiNGj8RWNv6T7adOqH8rj/ANyaydIVuNT1jASKEiJlaDQVNTTMpuJG56JqO4cBUZdya2uUUNCDyPcvOsm2dudraXjk2MejU2ftHa3a2iX81PQIoW3NmpmxSOcTgdmSdO9G/R7+FOZA+ayGW9Jne1NKf+Y/6ps+UnUk8yT6rL8eJp1WbI+zhvtSRN7jIwfNEe+Futpsw/5zVjGEcB5LvAeSf48BdaRr77zsjdbZZ/BxPoEidobCDT7U097WPd8lk1V2JPoQDqyNqsFostoys9rhkk/3RJjkPc0O1PclDFQkEZjI11B4UWJh2Y7s+8d4O4962DZi83WmzMlkNZM45Hb3OjNA895bSqxzYlFWi8c23THuBcnLWLlymxipKWsltdGeyct4Oh+iQQOkDQTv3c16K5OYszL5jwguq08EjJfkf8SqbpCTUrsSeolJFuG0TBTsnJLs2tA0j+KpYchEhRqaJxLHbr7EprgpyKa/bx7vxUQJUdsyTTNE8ZKi8KaNHmU8h2ntDBRkhaOAc5QQkCMHBTTNlHG+xNSbUWt2s8n5imz76tB/fSfmKj6owKVsrSI4NulJzkef5iiulf7zvzH6pNLBvok2x6ISlc7KrnH+YpIMr/VU4mbohiZkU9hPGhi+LuCTLE8kaiYVSkZPBYhgKK4J0GrizI1T2JeCkMFyW6tELFdnM8dBFyVjs7neyCUqLtfvwjmUbJFx+PklykNaoKp59jYPakHgKpOWFmQY4ucSABSgz70KSG/jTirdCFUFVJQ3c1z3Rh7sbRmS0COoNCOIGeRQRXQ40xHCSTQHI0BfWg4nAaDvCZhqR6DEpaC62u6sNd2y5zS00Dw3EAHOFaDIOy70n9iiq6slAGnUguD88IyHaBoOVUWFEbVBiTu8ImMIa3FWgL6/dJHsZa0496ahAqOCGi5ciwOWo9GWdkcOEr/iGlZctP6Ks7PKOEvqwLHP9DTF9i3tauS1Fy4DqMISNq9kc0siTtq3xC9JPk5qsZI1EdsasOzmyUtr7VcEfvkVJ/CN/NXYnB+StEJ1Zbvlk/ZxyO/Cxx+S1ew7MWOyCrmh7/ek7TvBugT8XgTk0UHd9ApcgpGYWXYq2PFRDhr77g0+SkYujq1nV0Lf5yfQLRopHHVLtcN7h5hLYDPoujOXfaIhyY8p3H0YHfaR4R/Uq8ttLK0DwTzCIbwbWlc+FdVLmilZTv8A0yH/AMo/9MfVD/6Z8LV5x/Qq2m8W/Xek/wBJM8DodxUuUS05lTd0av8Au2hnix3yKI/o8tDfZkhd+ZvqFbYbyGdTkDQHd5pdttB0dpqltFlbzRntp2Jtg0jDvwvBTB1xWljTiglH8hPotTjt54/1xS3288a+KP1K60jEbQ0g0cCOYI9UlVblJLHKKSMY4cHNBUVatkbDL+7wE743Fvw0VUNZzIwge9aBePRm6lbNOD/DI2nhiB+Spl77NWqzftYXge+0YmeYTSG81ojgiSBExFASmkZSnYcSECgJATyQYIqal3zTWxR4ngHn5JxPK0yjEQGty8Un3O747rG5N9+F/kK4ljMBaO1oefdxSL7C7Li7dwTp1ob1la92LcBwHejfbm489Bv4/wCiXJo8eCTqcuE6X/R08s72iFzsTQQ6tBUHdV9K+BUhcmywmZLPaJhFZojhe+mN73ahkbTqc9/FRkNtBLiThr7O/wAT3qX2c2mjiglslpiMtnkdjq12GRjveaT5+Cr9jjzwwxitHdjS9orvEZNkfautaRQSsYGFpycQWmrTRS9i2IY+ytPWOFslidaIYcg0xNOhyriINVE2+1XeGFsEE73EtrJNKBhaHAkNY3IlwyqdE/te39qMzZIsETGYWsjDWuAY0DsdYW4iMu5HPg5uBXZXZmGeySTPjfJKyYRhhn6htDh1cd4qU8h2ZsrLxmgwOeyOzmUMe52UgbiIxChc3vUDbtq3yR2iIRxsZaJBM8NxdlwA9jhmKoBtdaesZKHMEjIzCH9W0uMfB9faOWvNHIcDu77LBbLLaXmBkDoGNkZJG54YST7Dw40JyHmqiVMXjf1onbglkqytcDWsYyvEtaBXxUXI4nImqqJMkEatQ6I84rR/xGfFh+izFoWm9D3sWn8UR+Dgs8/0DGv2L6WLkuGrlwUdB57C54yPgjBqBwyPJegYLudYIg+RjToTQ8lrkFrbDBiA9kAAbhuAWPxvLXAjUGoWh3Vb2WmEscaYhQ8QeI702XNWRt5bRta6riXO4cO5Rsm1sp9gBqYXzcMtnNX9phOUm48+B7kwa9o3j1RrZnsSrr5tDvvkcii9fK7WR3mUw+2MG8+SE3i0bnfBGi9D3HL2P1D3VGdamtUW0OnkIL5XkjIEuNaeCR/Sg90+a4XoPcPmjX+AckxTBIK/rX569o5/FdGZWDsyuA4VJCJ+k2+6fNC28o97XDxCdCtDn9J2kNoJCRWtNEvHf8od2mnD3OqRl5apoLZCd7xzbX5o2OM6SN8QQpcV5Q9n7JKPa12WJrgNDvFOKkLJtYwtNfaLqAk0plXMfNV/7LX2S08iPRN5bC73fgl00G7L7ZNoSfu4gfvDOtOHCikYL4B1HAcq8Qswhc9hyJGRG/LkRonjNoJ2jRh4uIJOH696Txtdi90+5sFhtoOh0UxBaAcjQgrKbsv4SgENLnUAcxpa2lMye0dCVZruvHsB2LLdx39k/VTs49xap9ibvjYix2qpMYjefvxgNdzI0Kz2/wDoxtMALoSJ2DOg7MgH4d/gtKsF7Zhp1IJop6zWgFXGaYqcTzI+zFpIIIIyoRQjmER0K9GX7spZrYP1jAH7pGgB45n7w5rJdq9jprEantxE0bIPRw+6fgm20dGLpz/XyUsQoroipLqkR0SXUNvxOCNDChMakBCuMKe5P4bojS1BRSDoETqE9zN/EkhlhXAJ6YUkYU9kZvBNCLgiAJyYkm6NNNEyxyQSq0nobdnah3RH/Os2otF6GP2tqH93EfJzvqozfVkw7mn4FyUouXAbHnYIJNDyKMhpryK7kYEa16c2O8HxOq0+CaBctaFs6NHufaFkzMMjQQciDQg8x80leewkUoxWV4jOuB1XMPI6tVAjeWmoND3KfunamSIiufeMj5b0qofEiIvO65bO7DKwjdWhwnk6lEzC1m69q4ZxgkwmurXAehRrZsPYrRnHWFx9w9nngJoiyXBmSrlfLf0XTtzglZKNwcDG7zzCrVv2XtcNess8oA3hpc3zbVOyGiIXLn5GhyPfkfiuQI5cuXJgAl47W9uj3eaRXICx629ZN9HfiaPklWXrxjafEqNXJDtiz5+3iaAw6im5Wi69t3sykYHDIZZGmhrx5KorknFMFJo2K49pYZg8trVgJzaA6m6lfRTNhvkOaS1sjQ0BxxAYnH3WgaFYPG8g1BIPdkpa7doZo3FxJfWhOImuXA7lhLC/Bssns9CXNeYlY11HCtcnZOy4hSssLZGFrwHNcKOaRUEHuWW7EX260ipeGntChILyBQ5HLLwWmXXP1kbX0IqNDrkafJPFJ3rIMiS/ZGH7c3CLFaSxv7Nwxx8Q06tJ30NVXSVpHTdMwGyt+/SUnuacIFfEFZb1qHGmeji+QnBX3HYKFN2SIesS1OlZotdxSqBJ40ONOhdRew7knRdjRS5BMpphi1JuCMXJNxTVmU2gpCv3Q4KT2gf3TP8AOfqqDVXzofd/aphxhHweEp/VnLKjViFyVouXHRB5ywowCEBC0LtMiJwoiUkOZ5lJkLZEs6iM1C3RCEWFCkbVK3dec0JrHI4d1SR5FRzAlmrJvk9LDBUXW7ekKZlBIxrxxBLT5aK0Xf0hWZ1A8SR82kjzaslal40tmjdfEx5PBtjLRYbUKf2eWu4tZX/EKplauj275c/s4Z3xks9MlkydQXjLH7EsjeT3elULIKX9JX/GRdbX0R2Z37OeZnAHA8fEAqHtXRBN+7tMbvxRuHoUys+19sZpO4/iAd6qQg6QrW32updzYQfMFWshzS/pmXwyNm6KLcPZMD+Uhb/mCj5uji8m6WfF+CWM/wDcFc4ukyQe1Cw8nEeqcM6TWfegf4OafVG6MpfAzR7ozp+w14jWxy+GA+jkkdj7eP8AY5/yj6rUY+k+DfHKPBp9ChPSdBuZKf5R/wDpPdGX4uT0ZczY23nSxz/lA9SnEWwN4n/ZJBzdEPVy0WTpQi3RyeIH1TG0dKXuwnxoPmjcT+LNd0VizdF94OPaZEwb8UzMvBtVMWLohlJ/XWmNo/gY57vM0CJN0m2hx7LGt8T8k2ftpa3ZlzGjka/FJzNcXwsmTsaFsxsPZLC7rGuke+lC97qNp+BtAldpekCzWQFrT10oGUbDkMssbxkByzWP3hf083ZdK8jeMRA+CjuqU7Fv4fNXdB79vaW1zPmmNXOOm5oGjWjcAo8p06JJujRY5YGgjUIKPgRCmJxaCkrsS4oE6M7YYOQEriiooG2Gqk3FKEIhCBtuhNXvodd/bXjjC74OaqIQrv0QH/3DnDKP8qU/qzG2mbUAgRqIVxUVZ5xaEYIrUcLrskibQ3tO5n1SScWv23c/kkCtkSwaIWrkpFESpbLir7CoSwCfWa43O1ewdw7R+ClIdknO/en/AKbysZTSPQx/r3IFgS7ArJHsK/dN5xPCMdh5xpJGeYcPULN5InZiyxXcroCBynX7I2oaNY7k8fNMp7gtTdYX+FD6J7R9nX14NcMjCuaUpLY5G6xvHNrgkS6mqdiUk2GcUk9yEvRHAnQJkTlfYJVc1yUbZjvICHA0amqqzBY593wJ4qo3UE65BA60gaABN3WgnvToyyZMUe7tjppa3TXiivlLuXFIsZxSqQ1OUo+kDC3NOKBEgCVqpLxpJCbmooajuKKClZToLJGkXxpxIUm4qkZzjFjYtRXNzSpRVafJxyghNxSbdUo4JJ2So5Z8MUquJRQiFIbfAoQrf0VGl4R97JR/h/0VMVr6L30vKz9/WD/63JT7E2byAuXUXLjoDzgEcIoRgupkIjrc3tnkE2onlvHb8B800Wq7BQLRmArHZ7MwABwGFrcTzSta7lX2MU8WOlc1rfZcGk+GRWeR2dOKDuhxdNlqJJWl0TW5hzeA7t6tVzWy1FgfHgnZpmMDgRurxUHZ5ayNjY4NijykJyDjoR3juVmua+4Wy9VEwiMVL5DRobTu4c1zNuzvlCTj9b/0WizTPfG0gYXGlQToRqO9OnvdnQbwRpSmVQkLut0U1TE9r8JoacU/wDgEPG3zZ5knq6aGpfIG+xV1aaDQb/FGkdTFVgyAIOlaitFC7X3yLO3q46mZ+TQPujSvPgl7kifZ7NitErsgXkl1cP8ACK6rJxa4OhYZdNT99kSUuDAHU1pkCRqQExnsUD3YHMFTxYxwGVc8uCaXBfM1pc92ECGv6tzm9o0OZPcpeRp1wsOueYOeRS19BJTxS1bK1adm7G4A4IxU0FGuYSdcsKirXsVEf2ZeDnkHtdSmuTgCrZNEOz2TRpqADlko+OWGOXBj/WObXC7XWpPMkhNbLyXDNk8FJt2xz2g0l8HtLfiKhQNuuG0RiuGrfebRw8wtdkkUTa4WmtOyeIyP+q1jOSE8u/2RkZZT2ko1Xe8bubIcLwA4+xIABU8HhUy0WcxvLT35d4XRGakhLGlyuxwQ1QBA91EVZ0OSSFmuQhybhyEuRqJZeBVz0UOSONHaUakrLbDmREL0UopTSJlkZ2NAXIAEVVRzObBc5JEoSiOVIxnKw9clwRKrgUqJs5WXo3fS87L+MjzY4fNVlxU/sC+l42Q/3zR5ghDXBKZ6KouQlcuM1RgMN0uO5PYbjVrjsbQnLIgNwTc2NIzPaew9W+MD7zCfJyjGRAK39IjKGF3c9vxBVMLlvFto6cesVY4LhRTGzNpzDD7QNWD3h95qr3WdyUie4GoyINajL4ocbRcsm7NSsdzRPq9ooXA5jUOPoU0tOy0jIT1dHvLu0XHdxA08Smuy20YccLyGv7zRr/Hc5X2yTBwy8t/iFza+H3Dr5cXblFEksksPVWdjix0vtFowtIPF2rj5BXC124WKy/rHFxAwsxHtOdT/AMKQls7XUJAqMxkkbxsTJmgSMxYSC060I30SqS5Y5/Kjlcd127lGgu6cM+2vc6oIc6oGPqzoc9CK6Ja3Wx9rJYZj9mjo50hY0VcN1G0ryVxvGFskL4g7BiaW1pppuPJRVp2dabJ1EZwnI11qRx5qXf8Ac6sfzISpyXN0v4RD2baiWJlY4GuhBwh+EsqOQ3J/eG1/6gPYwte4ZY6AA/w+8eSSst22jqxDIWNjGRwjtPbwLjoOQUdeFyy/aA4NDo20DBWgaAMq0TUhy6E5W6tf+ju3X+8WZry50choKUaXPPcDoN6gyzAOunleJX6BtC49w4Upql7XYZjPikaHgDsCtGjwTV8U3Xl72CTc3OjQNwpwQmCcIp15FLvvhrnFz5JhhFe0cTT3UCUftKwtJDXVJoxu93f3JrabocRkQC41fQbuA4BIWi7CxzSCKAU/iJzrRWqMJvFJ2L3peJd1bW9kkgk+6d4BVfvmTFKTQ61Fd43FL3lOGEAHE/4Mruy1KjZJi41Jq45VW2OPkmUopUgHuSTnZoaZoSxaLg5pty5Aa5dVc1q5wTJt0c01KNiRRquSLi+A1UC5dVAWFRaJQLgnYqsQc1ELU4cEBammZSxiDWrkq1c9iLJ04ECFN7Eml4WT/jx+qiMCsXR5dzprxs4aMmPErzuayPPPhU0Him3wZ6tHoVy5cuXCaFEH9BGCADgjDuSLKl0kt/VQu4PcPNv+iz/XetG6R2VszSNBKM+FWkepWcBdWL6iti8bQlwmVUIf3q2jox5lHwPFP3NtVLBQPq9o0NSHgcA7h3Kr9aUbris5Qst5oM2C6trYZaAOFfdd2XfHIqb+1gjI0O6uRWBmVPLJfM0fsSOA4EkjyKjpSXZmEum2bbNK7Kgxaa0NTXMV3cUznkABOD71BSoJ78lmdn21nb7Qae8VafgU9bt06mbHeDgfULF4ZlUq4Zd5JQC4doYRU9s8K0SLHhwr2s9xcT81TXbcDe13f7GabybaV0a/wwj0CaxT9EuvZdJMI3JlaLUBqaf1wVNm2klf7MTzzDj6JpJNa5NGSAdzcKtYn5oW0UWe33u1mpA56nkFWbffhdUM3/eJzpwHAJAXFaXfu3cyR9U5h2YtHutHN30C1ShHuyN2+EiKYCdT9UropyPZSc72f4vol27GynV7RyBKHkj7N4pRj/JXI2oxVsh2Idvefy/VOo9hBve/4BS80Sk0o0UiiKQtDi2CZvLz/N9E7i2Bi3tPi4lLrRJlKJmIQFy1yHYWAfu2+qeQ7HQD92zyH0S669E7JGK4wuaa9/LNbvDs1ANGM/KPonkd0xN+438oT6/8EORgMcDzox55Nd9E5juqd2kMh/kK35llYNGhKYOCl5mNTMJi2XtjvZs8h8APUp7DsHb3fuKfiexvzW11QEJdZiczIIujS2nXqG85a+gTyLoqtJ1ngHLG75BamP8AyjhHWkK2ZvZ+iIn9pax3hkRJ/wARor5s1s5BYYyyBvaNMcjqGR9NMR4d2ikmvRy5Dm2iORSqBBVcpCzLXbUQ8Sf5SUkdrIhSjZDr92mXDNQTYQlGwjJaaoLY+vPaBs8TonQvLXACtQCCM2kd4IVLfdko0bUcRQfBWxsDeCO2EVVKWvCGrKaLulP3fMhKtueU/dHmrmyzt4Jyyzt4JvKyqspLbgkO9o8ynEezTjq7yb9VeG2ZtNE6hgbwWbyyHRR4tk+LneACeRbJMOuPz+gV3jhbwTqKEKHlkwSRS4tkYvcJ5ud9U8i2Ti/3bfifVXARDgnLYRwUPJJ+R8FSh2ZiH7tv5QnsVxtGjQOTQFZmxDhwSgYKDJTtL2O0V5l0DglmXQPdVgbGKIcKKZOxCNukcEoy6wNwUw1qA6ooNiPju0cEtHYW10TtBRNCtiDbKOCU6gDcEpXKqFwomFsLgHBCEenzSdfRAjm6LiPRcDWqEbkCApXkh7/NAwJQhABQdCuI/r/VcRRCUAFPBDT5rqeqEIAAIW/NFacqpQ8PFAHVSjUm0ZI40P8AW9NCDh3BcgYUCYH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641475" y="-1104900"/>
            <a:ext cx="3943350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74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74015" y="149902"/>
            <a:ext cx="6404835" cy="1325563"/>
          </a:xfrm>
        </p:spPr>
        <p:txBody>
          <a:bodyPr>
            <a:normAutofit/>
          </a:bodyPr>
          <a:lstStyle/>
          <a:p>
            <a:r>
              <a:rPr lang="en-CA" sz="4800" b="1" dirty="0"/>
              <a:t> </a:t>
            </a:r>
            <a:r>
              <a:rPr lang="en-CA" sz="5300" b="1" u="sng" dirty="0">
                <a:solidFill>
                  <a:schemeClr val="bg1"/>
                </a:solidFill>
              </a:rPr>
              <a:t>Electronic </a:t>
            </a:r>
            <a:r>
              <a:rPr lang="en-CA" sz="5300" b="1" u="sng" dirty="0" smtClean="0">
                <a:solidFill>
                  <a:schemeClr val="bg1"/>
                </a:solidFill>
              </a:rPr>
              <a:t>devices</a:t>
            </a:r>
            <a:endParaRPr lang="en-US" sz="5300" b="1" u="sng" dirty="0">
              <a:solidFill>
                <a:schemeClr val="bg1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20967" y="1384768"/>
            <a:ext cx="10903600" cy="5151260"/>
          </a:xfrm>
        </p:spPr>
        <p:txBody>
          <a:bodyPr>
            <a:normAutofit/>
          </a:bodyPr>
          <a:lstStyle/>
          <a:p>
            <a:r>
              <a:rPr lang="en-CA" sz="2800" dirty="0">
                <a:solidFill>
                  <a:schemeClr val="bg1"/>
                </a:solidFill>
              </a:rPr>
              <a:t>Students are responsible for any electronic </a:t>
            </a:r>
            <a:r>
              <a:rPr lang="en-CA" sz="2800" dirty="0" smtClean="0">
                <a:solidFill>
                  <a:schemeClr val="bg1"/>
                </a:solidFill>
              </a:rPr>
              <a:t>device </a:t>
            </a:r>
            <a:r>
              <a:rPr lang="en-CA" sz="2800" dirty="0">
                <a:solidFill>
                  <a:schemeClr val="bg1"/>
                </a:solidFill>
              </a:rPr>
              <a:t>they bring (phone, camera, </a:t>
            </a:r>
            <a:r>
              <a:rPr lang="en-CA" sz="2800" dirty="0" smtClean="0">
                <a:solidFill>
                  <a:schemeClr val="bg1"/>
                </a:solidFill>
              </a:rPr>
              <a:t>tablet</a:t>
            </a:r>
            <a:r>
              <a:rPr lang="en-CA" sz="2800" dirty="0">
                <a:solidFill>
                  <a:schemeClr val="bg1"/>
                </a:solidFill>
              </a:rPr>
              <a:t>, etc.)</a:t>
            </a:r>
          </a:p>
          <a:p>
            <a:r>
              <a:rPr lang="en-CA" sz="2800" dirty="0">
                <a:solidFill>
                  <a:schemeClr val="bg1"/>
                </a:solidFill>
              </a:rPr>
              <a:t>Know </a:t>
            </a:r>
            <a:r>
              <a:rPr lang="en-CA" sz="2800" dirty="0" smtClean="0">
                <a:solidFill>
                  <a:schemeClr val="bg1"/>
                </a:solidFill>
              </a:rPr>
              <a:t>your phone </a:t>
            </a:r>
            <a:r>
              <a:rPr lang="en-CA" sz="2800" dirty="0">
                <a:solidFill>
                  <a:schemeClr val="bg1"/>
                </a:solidFill>
              </a:rPr>
              <a:t>plan </a:t>
            </a:r>
            <a:r>
              <a:rPr lang="en-CA" sz="2800" dirty="0" smtClean="0">
                <a:solidFill>
                  <a:schemeClr val="bg1"/>
                </a:solidFill>
              </a:rPr>
              <a:t>(e.g. roaming charges).</a:t>
            </a:r>
            <a:endParaRPr lang="en-CA" sz="2800" dirty="0">
              <a:solidFill>
                <a:schemeClr val="bg1"/>
              </a:solidFill>
            </a:endParaRPr>
          </a:p>
          <a:p>
            <a:r>
              <a:rPr lang="en-CA" sz="2800" dirty="0">
                <a:solidFill>
                  <a:schemeClr val="bg1"/>
                </a:solidFill>
              </a:rPr>
              <a:t>Internet available in rooms</a:t>
            </a:r>
            <a:r>
              <a:rPr lang="en-CA" sz="2800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CA" sz="2800" dirty="0" smtClean="0">
                <a:solidFill>
                  <a:schemeClr val="bg1"/>
                </a:solidFill>
              </a:rPr>
              <a:t>The bus has Wi-Fi, however, with the number of students on the bus, this can be ‘spotty’.</a:t>
            </a:r>
          </a:p>
          <a:p>
            <a:r>
              <a:rPr lang="en-CA" sz="2800" dirty="0">
                <a:solidFill>
                  <a:schemeClr val="bg1"/>
                </a:solidFill>
              </a:rPr>
              <a:t>Cell phone use may be restricted during certain portions of the </a:t>
            </a:r>
            <a:r>
              <a:rPr lang="en-CA" sz="2800" dirty="0" err="1">
                <a:solidFill>
                  <a:schemeClr val="bg1"/>
                </a:solidFill>
              </a:rPr>
              <a:t>intinerary</a:t>
            </a:r>
            <a:r>
              <a:rPr lang="en-CA" sz="2800" dirty="0">
                <a:solidFill>
                  <a:schemeClr val="bg1"/>
                </a:solidFill>
              </a:rPr>
              <a:t> (</a:t>
            </a:r>
            <a:r>
              <a:rPr lang="en-CA" sz="2800" dirty="0" err="1">
                <a:solidFill>
                  <a:schemeClr val="bg1"/>
                </a:solidFill>
              </a:rPr>
              <a:t>i.e</a:t>
            </a:r>
            <a:r>
              <a:rPr lang="en-CA" sz="2800" dirty="0">
                <a:solidFill>
                  <a:schemeClr val="bg1"/>
                </a:solidFill>
              </a:rPr>
              <a:t> museum, improve, citadel, etc.)</a:t>
            </a:r>
          </a:p>
          <a:p>
            <a:pPr marL="0" indent="0">
              <a:buNone/>
            </a:pPr>
            <a:endParaRPr lang="en-CA" sz="3600" dirty="0" smtClean="0">
              <a:solidFill>
                <a:schemeClr val="bg1"/>
              </a:solidFill>
            </a:endParaRPr>
          </a:p>
          <a:p>
            <a:endParaRPr lang="en-CA" sz="36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340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679" y="1319068"/>
            <a:ext cx="8596668" cy="1320800"/>
          </a:xfrm>
        </p:spPr>
        <p:txBody>
          <a:bodyPr/>
          <a:lstStyle/>
          <a:p>
            <a:pPr algn="ctr"/>
            <a:r>
              <a:rPr lang="fr-CA" b="1" dirty="0" smtClean="0">
                <a:solidFill>
                  <a:schemeClr val="bg1"/>
                </a:solidFill>
              </a:rPr>
              <a:t>Questions?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25769" y="2846231"/>
            <a:ext cx="77402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Please contact the school at 847-6210 or email   </a:t>
            </a:r>
            <a:r>
              <a:rPr lang="en-US" sz="2800" dirty="0" smtClean="0">
                <a:solidFill>
                  <a:schemeClr val="bg1"/>
                </a:solidFill>
                <a:hlinkClick r:id="rId2"/>
              </a:rPr>
              <a:t>shawna.spinks@nbed.nb.ca</a:t>
            </a:r>
            <a:r>
              <a:rPr lang="en-US" sz="2800" dirty="0" smtClean="0">
                <a:solidFill>
                  <a:schemeClr val="bg1"/>
                </a:solidFill>
              </a:rPr>
              <a:t>  or    </a:t>
            </a:r>
          </a:p>
          <a:p>
            <a:r>
              <a:rPr lang="en-US" sz="2800" dirty="0" smtClean="0">
                <a:solidFill>
                  <a:schemeClr val="bg1"/>
                </a:solidFill>
                <a:hlinkClick r:id="rId3"/>
              </a:rPr>
              <a:t>jeff.nelson@nbed.nb.ca</a:t>
            </a:r>
            <a:r>
              <a:rPr lang="en-US" sz="2800" dirty="0" smtClean="0">
                <a:solidFill>
                  <a:schemeClr val="bg1"/>
                </a:solidFill>
              </a:rPr>
              <a:t> for more information. 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195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7479" y="466545"/>
            <a:ext cx="5294743" cy="1325563"/>
          </a:xfrm>
        </p:spPr>
        <p:txBody>
          <a:bodyPr>
            <a:noAutofit/>
          </a:bodyPr>
          <a:lstStyle/>
          <a:p>
            <a:r>
              <a:rPr lang="en-US" sz="4800" b="1" u="sng" dirty="0" smtClean="0">
                <a:solidFill>
                  <a:schemeClr val="bg1"/>
                </a:solidFill>
              </a:rPr>
              <a:t>Key Activities</a:t>
            </a:r>
            <a:br>
              <a:rPr lang="en-US" sz="4800" b="1" u="sng" dirty="0" smtClean="0">
                <a:solidFill>
                  <a:schemeClr val="bg1"/>
                </a:solidFill>
              </a:rPr>
            </a:br>
            <a:r>
              <a:rPr lang="en-US" sz="4800" b="1" dirty="0" smtClean="0">
                <a:solidFill>
                  <a:schemeClr val="bg1"/>
                </a:solidFill>
              </a:rPr>
              <a:t/>
            </a:r>
            <a:br>
              <a:rPr lang="en-US" sz="4800" b="1" dirty="0" smtClean="0">
                <a:solidFill>
                  <a:schemeClr val="bg1"/>
                </a:solidFill>
              </a:rPr>
            </a:br>
            <a:endParaRPr lang="en-US" sz="4800" b="1" u="sng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121" y="730082"/>
            <a:ext cx="11449792" cy="5728831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200" dirty="0" smtClean="0">
                <a:solidFill>
                  <a:schemeClr val="bg1"/>
                </a:solidFill>
              </a:rPr>
              <a:t>Pre-European Period (pre-1608</a:t>
            </a:r>
            <a:r>
              <a:rPr lang="en-US" sz="3200" dirty="0">
                <a:solidFill>
                  <a:schemeClr val="bg1"/>
                </a:solidFill>
              </a:rPr>
              <a:t>) 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200" dirty="0" smtClean="0">
                <a:solidFill>
                  <a:schemeClr val="bg1"/>
                </a:solidFill>
              </a:rPr>
              <a:t>French </a:t>
            </a:r>
            <a:r>
              <a:rPr lang="en-US" sz="3200" dirty="0">
                <a:solidFill>
                  <a:schemeClr val="bg1"/>
                </a:solidFill>
              </a:rPr>
              <a:t>Period (1608 – 1763</a:t>
            </a:r>
            <a:r>
              <a:rPr lang="en-US" sz="3200" dirty="0" smtClean="0">
                <a:solidFill>
                  <a:schemeClr val="bg1"/>
                </a:solidFill>
              </a:rPr>
              <a:t>)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200" dirty="0" smtClean="0">
                <a:solidFill>
                  <a:schemeClr val="bg1"/>
                </a:solidFill>
              </a:rPr>
              <a:t>British </a:t>
            </a:r>
            <a:r>
              <a:rPr lang="en-US" sz="3200" dirty="0">
                <a:solidFill>
                  <a:schemeClr val="bg1"/>
                </a:solidFill>
              </a:rPr>
              <a:t>Period (1763 – 1867)</a:t>
            </a:r>
          </a:p>
          <a:p>
            <a:pPr marL="400050" lvl="1" indent="0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sz="1900" dirty="0" smtClean="0">
                <a:solidFill>
                  <a:schemeClr val="bg1"/>
                </a:solidFill>
              </a:rPr>
              <a:t>Guided Walking Tour of Old Quebec Lower Town – Le Cartier Petit Champlain</a:t>
            </a:r>
          </a:p>
          <a:p>
            <a:pPr marL="400050" lvl="1" indent="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900" dirty="0" smtClean="0">
                <a:solidFill>
                  <a:schemeClr val="bg1"/>
                </a:solidFill>
              </a:rPr>
              <a:t> Place Royal – birthplace of New France</a:t>
            </a:r>
          </a:p>
          <a:p>
            <a:pPr marL="400050" lvl="1" indent="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900" dirty="0" smtClean="0">
                <a:solidFill>
                  <a:schemeClr val="bg1"/>
                </a:solidFill>
              </a:rPr>
              <a:t> Upper Town – Chateau Frontenac</a:t>
            </a:r>
          </a:p>
          <a:p>
            <a:pPr marL="400050" lvl="1" indent="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900" dirty="0" smtClean="0">
                <a:solidFill>
                  <a:schemeClr val="bg1"/>
                </a:solidFill>
              </a:rPr>
              <a:t> Plaines of Abraham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900" dirty="0" smtClean="0">
                <a:solidFill>
                  <a:schemeClr val="bg1"/>
                </a:solidFill>
              </a:rPr>
              <a:t>	</a:t>
            </a:r>
            <a:endParaRPr lang="en-US" b="1" dirty="0" smtClean="0"/>
          </a:p>
          <a:p>
            <a:pPr marL="400050" lvl="1" indent="0">
              <a:lnSpc>
                <a:spcPct val="150000"/>
              </a:lnSpc>
              <a:buFont typeface="Arial" pitchFamily="34" charset="0"/>
              <a:buChar char="•"/>
            </a:pPr>
            <a:endParaRPr lang="en-US" b="1" dirty="0" smtClean="0"/>
          </a:p>
          <a:p>
            <a:pPr marL="400050" lvl="1" indent="0">
              <a:lnSpc>
                <a:spcPct val="150000"/>
              </a:lnSpc>
              <a:buFont typeface="Arial" pitchFamily="34" charset="0"/>
              <a:buChar char="•"/>
            </a:pPr>
            <a:endParaRPr lang="en-US" b="1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3771" y="501968"/>
            <a:ext cx="3555508" cy="26705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7196" y="4444979"/>
            <a:ext cx="3580327" cy="20139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3840" y="3786387"/>
            <a:ext cx="3430073" cy="2572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956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2005" y="263994"/>
            <a:ext cx="6874483" cy="1325563"/>
          </a:xfrm>
        </p:spPr>
        <p:txBody>
          <a:bodyPr>
            <a:noAutofit/>
          </a:bodyPr>
          <a:lstStyle/>
          <a:p>
            <a:r>
              <a:rPr lang="en-US" sz="4000" b="1" u="sng" dirty="0" smtClean="0">
                <a:solidFill>
                  <a:schemeClr val="bg1"/>
                </a:solidFill>
              </a:rPr>
              <a:t>Key Activities (continued)</a:t>
            </a:r>
            <a:br>
              <a:rPr lang="en-US" sz="4000" b="1" u="sng" dirty="0" smtClean="0">
                <a:solidFill>
                  <a:schemeClr val="bg1"/>
                </a:solidFill>
              </a:rPr>
            </a:br>
            <a:r>
              <a:rPr lang="en-US" sz="4000" b="1" dirty="0" smtClean="0">
                <a:solidFill>
                  <a:schemeClr val="bg1"/>
                </a:solidFill>
              </a:rPr>
              <a:t/>
            </a:r>
            <a:br>
              <a:rPr lang="en-US" sz="4000" b="1" dirty="0" smtClean="0">
                <a:solidFill>
                  <a:schemeClr val="bg1"/>
                </a:solidFill>
              </a:rPr>
            </a:br>
            <a:endParaRPr lang="en-US" sz="4000" b="1" u="sng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359" y="705299"/>
            <a:ext cx="4850737" cy="4253067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200" dirty="0" smtClean="0">
                <a:solidFill>
                  <a:schemeClr val="bg1"/>
                </a:solidFill>
              </a:rPr>
              <a:t> </a:t>
            </a:r>
            <a:r>
              <a:rPr lang="en-US" sz="4000" dirty="0" smtClean="0">
                <a:solidFill>
                  <a:schemeClr val="bg1"/>
                </a:solidFill>
              </a:rPr>
              <a:t>Quebec and Region</a:t>
            </a:r>
          </a:p>
          <a:p>
            <a:pPr marL="400050" lvl="1" indent="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bg1"/>
                </a:solidFill>
              </a:rPr>
              <a:t>   </a:t>
            </a:r>
            <a:r>
              <a:rPr lang="en-US" dirty="0" smtClean="0">
                <a:solidFill>
                  <a:schemeClr val="bg1"/>
                </a:solidFill>
              </a:rPr>
              <a:t>Legislature Building &amp; Grounds</a:t>
            </a:r>
          </a:p>
          <a:p>
            <a:pPr marL="400050" lvl="1" indent="0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 River Dance Cruise</a:t>
            </a:r>
          </a:p>
          <a:p>
            <a:pPr marL="400050" lvl="1" indent="0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 Aquarium</a:t>
            </a:r>
          </a:p>
          <a:p>
            <a:pPr marL="400050" lvl="1" indent="0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 Montmorency Falls</a:t>
            </a:r>
          </a:p>
          <a:p>
            <a:pPr marL="400050" lvl="1" indent="0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 Quebec City Observatory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 </a:t>
            </a:r>
            <a:endParaRPr lang="en-US" sz="2000" b="1" dirty="0" smtClean="0"/>
          </a:p>
          <a:p>
            <a:pPr marL="400050" lvl="1" indent="0">
              <a:lnSpc>
                <a:spcPct val="150000"/>
              </a:lnSpc>
              <a:buFont typeface="Arial" pitchFamily="34" charset="0"/>
              <a:buChar char="•"/>
            </a:pPr>
            <a:endParaRPr lang="en-US" b="1" dirty="0" smtClean="0"/>
          </a:p>
          <a:p>
            <a:pPr marL="400050" lvl="1" indent="0">
              <a:lnSpc>
                <a:spcPct val="150000"/>
              </a:lnSpc>
              <a:buFont typeface="Arial" pitchFamily="34" charset="0"/>
              <a:buChar char="•"/>
            </a:pPr>
            <a:endParaRPr lang="en-US" b="1" dirty="0" smtClean="0"/>
          </a:p>
          <a:p>
            <a:pPr marL="400050" lvl="1" indent="0">
              <a:lnSpc>
                <a:spcPct val="150000"/>
              </a:lnSpc>
              <a:buFont typeface="Arial" pitchFamily="34" charset="0"/>
              <a:buChar char="•"/>
            </a:pPr>
            <a:endParaRPr lang="en-US" b="1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6018" y="4301981"/>
            <a:ext cx="3290078" cy="21953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16295" b="6625"/>
          <a:stretch/>
        </p:blipFill>
        <p:spPr>
          <a:xfrm>
            <a:off x="4926014" y="974794"/>
            <a:ext cx="3425244" cy="21121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2855" b="14965"/>
          <a:stretch/>
        </p:blipFill>
        <p:spPr>
          <a:xfrm>
            <a:off x="8541544" y="897521"/>
            <a:ext cx="3565119" cy="21894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22696" y="3086929"/>
            <a:ext cx="4935351" cy="3185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800" dirty="0">
                <a:solidFill>
                  <a:schemeClr val="bg1"/>
                </a:solidFill>
              </a:rPr>
              <a:t>French Practice</a:t>
            </a:r>
          </a:p>
          <a:p>
            <a:pPr marL="400050" lvl="1" indent="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100" dirty="0">
                <a:solidFill>
                  <a:schemeClr val="bg1"/>
                </a:solidFill>
              </a:rPr>
              <a:t>  </a:t>
            </a:r>
            <a:r>
              <a:rPr lang="en-US" sz="2400" dirty="0">
                <a:solidFill>
                  <a:schemeClr val="bg1"/>
                </a:solidFill>
              </a:rPr>
              <a:t>Free Time in Old Quebec and </a:t>
            </a:r>
          </a:p>
          <a:p>
            <a:pPr marL="400050" lvl="1" indent="0">
              <a:lnSpc>
                <a:spcPct val="150000"/>
              </a:lnSpc>
              <a:buNone/>
            </a:pPr>
            <a:r>
              <a:rPr lang="en-US" sz="2400" dirty="0">
                <a:solidFill>
                  <a:schemeClr val="bg1"/>
                </a:solidFill>
              </a:rPr>
              <a:t>    at the </a:t>
            </a:r>
            <a:r>
              <a:rPr lang="en-US" sz="2400" dirty="0" err="1">
                <a:solidFill>
                  <a:schemeClr val="bg1"/>
                </a:solidFill>
              </a:rPr>
              <a:t>Galeries</a:t>
            </a:r>
            <a:r>
              <a:rPr lang="en-US" sz="2400" dirty="0">
                <a:solidFill>
                  <a:schemeClr val="bg1"/>
                </a:solidFill>
              </a:rPr>
              <a:t> de la </a:t>
            </a:r>
            <a:r>
              <a:rPr lang="en-US" sz="2400" dirty="0" err="1">
                <a:solidFill>
                  <a:schemeClr val="bg1"/>
                </a:solidFill>
              </a:rPr>
              <a:t>Capitale</a:t>
            </a:r>
            <a:endParaRPr lang="en-US" sz="2400" dirty="0">
              <a:solidFill>
                <a:schemeClr val="bg1"/>
              </a:solidFill>
            </a:endParaRPr>
          </a:p>
          <a:p>
            <a:pPr marL="400050" lvl="1" indent="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  Guided Tours </a:t>
            </a:r>
          </a:p>
          <a:p>
            <a:pPr marL="400050" lvl="1" indent="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  Improvisation Activity</a:t>
            </a:r>
          </a:p>
        </p:txBody>
      </p:sp>
    </p:spTree>
    <p:extLst>
      <p:ext uri="{BB962C8B-B14F-4D97-AF65-F5344CB8AC3E}">
        <p14:creationId xmlns:p14="http://schemas.microsoft.com/office/powerpoint/2010/main" val="2218956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9023" y="360275"/>
            <a:ext cx="6793620" cy="1325563"/>
          </a:xfrm>
        </p:spPr>
        <p:txBody>
          <a:bodyPr>
            <a:noAutofit/>
          </a:bodyPr>
          <a:lstStyle/>
          <a:p>
            <a:r>
              <a:rPr lang="en-US" sz="4000" b="1" u="sng" dirty="0" smtClean="0">
                <a:solidFill>
                  <a:schemeClr val="bg1"/>
                </a:solidFill>
              </a:rPr>
              <a:t>Key Activities (continued)</a:t>
            </a:r>
            <a:br>
              <a:rPr lang="en-US" sz="4000" b="1" u="sng" dirty="0" smtClean="0">
                <a:solidFill>
                  <a:schemeClr val="bg1"/>
                </a:solidFill>
              </a:rPr>
            </a:br>
            <a:r>
              <a:rPr lang="en-US" sz="4000" b="1" dirty="0" smtClean="0">
                <a:solidFill>
                  <a:schemeClr val="bg1"/>
                </a:solidFill>
              </a:rPr>
              <a:t/>
            </a:r>
            <a:br>
              <a:rPr lang="en-US" sz="4000" b="1" dirty="0" smtClean="0">
                <a:solidFill>
                  <a:schemeClr val="bg1"/>
                </a:solidFill>
              </a:rPr>
            </a:br>
            <a:endParaRPr lang="en-US" sz="4000" b="1" u="sng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7034" y="688205"/>
            <a:ext cx="11027229" cy="5383916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 smtClean="0">
                <a:solidFill>
                  <a:schemeClr val="bg1"/>
                </a:solidFill>
              </a:rPr>
              <a:t>Sports and Arts</a:t>
            </a:r>
          </a:p>
          <a:p>
            <a:pPr marL="400050" lvl="1" indent="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  Lots of walking &amp; dancing</a:t>
            </a:r>
          </a:p>
          <a:p>
            <a:pPr marL="400050" lvl="1" indent="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  Roc Gym – climbing centre</a:t>
            </a:r>
          </a:p>
          <a:p>
            <a:pPr marL="400050" lvl="1" indent="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  Copper Museum – learn about and try embossed copper art</a:t>
            </a:r>
          </a:p>
          <a:p>
            <a:pPr marL="400050" lvl="1" indent="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 Circus School</a:t>
            </a:r>
          </a:p>
          <a:p>
            <a:pPr marL="400050" lvl="1" indent="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  Murals </a:t>
            </a:r>
          </a:p>
          <a:p>
            <a:pPr marL="0" indent="0">
              <a:lnSpc>
                <a:spcPct val="150000"/>
              </a:lnSpc>
              <a:buNone/>
            </a:pPr>
            <a:endParaRPr lang="en-US" sz="1800" b="1" dirty="0" smtClean="0"/>
          </a:p>
          <a:p>
            <a:pPr marL="400050" lvl="1" indent="0">
              <a:lnSpc>
                <a:spcPct val="150000"/>
              </a:lnSpc>
              <a:buFont typeface="Arial" pitchFamily="34" charset="0"/>
              <a:buChar char="•"/>
            </a:pPr>
            <a:endParaRPr lang="en-US" b="1" dirty="0" smtClean="0"/>
          </a:p>
          <a:p>
            <a:pPr marL="400050" lvl="1" indent="0">
              <a:lnSpc>
                <a:spcPct val="150000"/>
              </a:lnSpc>
              <a:buFont typeface="Arial" pitchFamily="34" charset="0"/>
              <a:buChar char="•"/>
            </a:pPr>
            <a:endParaRPr lang="en-US" b="1" dirty="0" smtClean="0"/>
          </a:p>
          <a:p>
            <a:pPr marL="400050" lvl="1" indent="0">
              <a:lnSpc>
                <a:spcPct val="150000"/>
              </a:lnSpc>
              <a:buFont typeface="Arial" pitchFamily="34" charset="0"/>
              <a:buChar char="•"/>
            </a:pPr>
            <a:endParaRPr lang="en-US" b="1" dirty="0" smtClean="0"/>
          </a:p>
          <a:p>
            <a:pPr marL="400050" lvl="1" indent="0">
              <a:lnSpc>
                <a:spcPct val="150000"/>
              </a:lnSpc>
              <a:buFont typeface="Arial" pitchFamily="34" charset="0"/>
              <a:buChar char="•"/>
            </a:pPr>
            <a:endParaRPr lang="en-US" b="1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8803" y="1336276"/>
            <a:ext cx="3028950" cy="15144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9202" y="360275"/>
            <a:ext cx="2381250" cy="23812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3900" y="3771953"/>
            <a:ext cx="3598972" cy="282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956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0662" y="0"/>
            <a:ext cx="3393332" cy="1325563"/>
          </a:xfrm>
        </p:spPr>
        <p:txBody>
          <a:bodyPr>
            <a:normAutofit/>
          </a:bodyPr>
          <a:lstStyle/>
          <a:p>
            <a:r>
              <a:rPr lang="en-US" sz="4000" b="1" u="sng" dirty="0" smtClean="0">
                <a:solidFill>
                  <a:schemeClr val="bg1"/>
                </a:solidFill>
              </a:rPr>
              <a:t>Itinerary</a:t>
            </a:r>
            <a:endParaRPr lang="en-US" sz="4000" b="1" u="sng" dirty="0">
              <a:solidFill>
                <a:schemeClr val="bg1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28405868"/>
              </p:ext>
            </p:extLst>
          </p:nvPr>
        </p:nvGraphicFramePr>
        <p:xfrm>
          <a:off x="225425" y="1325563"/>
          <a:ext cx="11661777" cy="30635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9792"/>
                <a:gridCol w="1491714"/>
                <a:gridCol w="1295753"/>
                <a:gridCol w="1295753"/>
                <a:gridCol w="1295753"/>
                <a:gridCol w="1448137"/>
                <a:gridCol w="1389238"/>
                <a:gridCol w="1205948"/>
                <a:gridCol w="1139689"/>
              </a:tblGrid>
              <a:tr h="859497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Wed PM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Wed Evening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Thurs AM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Thurs PM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Thurs Evening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Fri Am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Fri PM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Fri Evening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Sat AM</a:t>
                      </a:r>
                      <a:endParaRPr lang="en-US" dirty="0"/>
                    </a:p>
                  </a:txBody>
                  <a:tcPr/>
                </a:tc>
              </a:tr>
              <a:tr h="794483">
                <a:tc>
                  <a:txBody>
                    <a:bodyPr/>
                    <a:lstStyle/>
                    <a:p>
                      <a:pPr algn="l" fontAlgn="b">
                        <a:lnSpc>
                          <a:spcPct val="300000"/>
                        </a:lnSpc>
                      </a:pP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Aquarium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Tomas Tam’s buffet</a:t>
                      </a:r>
                    </a:p>
                    <a:p>
                      <a:pPr algn="l" fontAlgn="b"/>
                      <a:endParaRPr lang="en-US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Dance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Cruise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Old 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Quebec Walking tour: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 Quartier Petit Champlain; Place Royale; Chateau</a:t>
                      </a:r>
                      <a:r>
                        <a:rPr lang="en-U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Frontenac; etc.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Legislature,</a:t>
                      </a:r>
                    </a:p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Observatory 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&amp; 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Improv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8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(divided groups)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Maison du </a:t>
                      </a:r>
                      <a:r>
                        <a:rPr lang="fr-FR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Spaghetti </a:t>
                      </a:r>
                    </a:p>
                    <a:p>
                      <a:pPr algn="l" fontAlgn="b"/>
                      <a:r>
                        <a:rPr lang="fr-FR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&amp; </a:t>
                      </a:r>
                      <a:r>
                        <a:rPr lang="fr-FR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Circus</a:t>
                      </a:r>
                      <a:r>
                        <a:rPr lang="fr-FR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fr-FR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School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Copper Museum, Ste. Anne Basilica and Montmorency Falls </a:t>
                      </a:r>
                      <a:r>
                        <a:rPr lang="en-US" sz="18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(divided groups)</a:t>
                      </a:r>
                    </a:p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Copper Museum,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Ste. Anne Basilica and Montmorency Falls </a:t>
                      </a:r>
                      <a:r>
                        <a:rPr lang="en-US" sz="1800" b="0" i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(divided groups) </a:t>
                      </a:r>
                      <a:endParaRPr lang="en-US" sz="18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Galleries de la </a:t>
                      </a:r>
                      <a:r>
                        <a:rPr lang="en-US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Capitale</a:t>
                      </a:r>
                      <a:endParaRPr lang="en-US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endParaRPr lang="en-US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r>
                        <a:rPr lang="en-US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Cabane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à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Sucre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Roc Gym </a:t>
                      </a:r>
                      <a:endParaRPr lang="en-US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1056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8095" y="129458"/>
            <a:ext cx="5129234" cy="1325563"/>
          </a:xfrm>
        </p:spPr>
        <p:txBody>
          <a:bodyPr>
            <a:normAutofit/>
          </a:bodyPr>
          <a:lstStyle/>
          <a:p>
            <a:r>
              <a:rPr lang="fr-CA" sz="4800" b="1" u="sng" dirty="0" smtClean="0">
                <a:solidFill>
                  <a:schemeClr val="bg1"/>
                </a:solidFill>
              </a:rPr>
              <a:t>Accommodations</a:t>
            </a:r>
            <a:endParaRPr lang="en-US" sz="4800" b="1" u="sng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559" y="1261837"/>
            <a:ext cx="10515600" cy="435133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600" dirty="0" smtClean="0">
                <a:solidFill>
                  <a:schemeClr val="bg1"/>
                </a:solidFill>
              </a:rPr>
              <a:t>Hotel Dauphin  (3-star)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2 queen beds in each room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Hot &amp; Cold Buffet Breakfast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10-20 minute drive to all activities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Night security in the halls from </a:t>
            </a:r>
          </a:p>
          <a:p>
            <a:pPr marL="457200" lvl="1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smtClean="0">
                <a:solidFill>
                  <a:schemeClr val="bg1"/>
                </a:solidFill>
              </a:rPr>
              <a:t>  10:30 pm – 4:00 am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4 students per room, 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2 chaperones per room</a:t>
            </a:r>
            <a:endParaRPr lang="en-US" sz="3200" dirty="0" smtClean="0"/>
          </a:p>
          <a:p>
            <a:pPr lvl="1">
              <a:buFont typeface="Arial" pitchFamily="34" charset="0"/>
              <a:buChar char="•"/>
            </a:pPr>
            <a:endParaRPr lang="en-US" sz="4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0507" y="1854700"/>
            <a:ext cx="5293664" cy="3165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549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740" y="192887"/>
            <a:ext cx="2322824" cy="1325563"/>
          </a:xfrm>
        </p:spPr>
        <p:txBody>
          <a:bodyPr>
            <a:normAutofit/>
          </a:bodyPr>
          <a:lstStyle/>
          <a:p>
            <a:r>
              <a:rPr lang="fr-CA" sz="5400" u="sng" dirty="0" err="1" smtClean="0">
                <a:solidFill>
                  <a:schemeClr val="bg1"/>
                </a:solidFill>
              </a:rPr>
              <a:t>Meals</a:t>
            </a:r>
            <a:endParaRPr lang="en-US" sz="5400" u="sng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3407" y="1338146"/>
            <a:ext cx="8596668" cy="526337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r-CA" sz="3000" u="sng" dirty="0" err="1" smtClean="0">
                <a:solidFill>
                  <a:schemeClr val="bg1"/>
                </a:solidFill>
              </a:rPr>
              <a:t>Included</a:t>
            </a:r>
            <a:endParaRPr lang="fr-CA" sz="3000" u="sng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fr-CA" sz="2800" dirty="0" smtClean="0">
                <a:solidFill>
                  <a:schemeClr val="bg1"/>
                </a:solidFill>
              </a:rPr>
              <a:t>Breakfast at Hotel (3)</a:t>
            </a:r>
            <a:endParaRPr lang="fr-CA" sz="2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fr-CA" sz="2800" dirty="0" smtClean="0">
                <a:solidFill>
                  <a:schemeClr val="bg1"/>
                </a:solidFill>
              </a:rPr>
              <a:t>All-</a:t>
            </a:r>
            <a:r>
              <a:rPr lang="fr-CA" sz="2800" dirty="0" err="1" smtClean="0">
                <a:solidFill>
                  <a:schemeClr val="bg1"/>
                </a:solidFill>
              </a:rPr>
              <a:t>you</a:t>
            </a:r>
            <a:r>
              <a:rPr lang="fr-CA" sz="2800" dirty="0" smtClean="0">
                <a:solidFill>
                  <a:schemeClr val="bg1"/>
                </a:solidFill>
              </a:rPr>
              <a:t>-</a:t>
            </a:r>
            <a:r>
              <a:rPr lang="fr-CA" sz="2800" dirty="0" err="1" smtClean="0">
                <a:solidFill>
                  <a:schemeClr val="bg1"/>
                </a:solidFill>
              </a:rPr>
              <a:t>can-eat</a:t>
            </a:r>
            <a:r>
              <a:rPr lang="fr-CA" sz="2800" dirty="0" smtClean="0">
                <a:solidFill>
                  <a:schemeClr val="bg1"/>
                </a:solidFill>
              </a:rPr>
              <a:t> buffet </a:t>
            </a:r>
            <a:r>
              <a:rPr lang="fr-CA" sz="2800" dirty="0" err="1" smtClean="0">
                <a:solidFill>
                  <a:schemeClr val="bg1"/>
                </a:solidFill>
              </a:rPr>
              <a:t>suppers</a:t>
            </a:r>
            <a:r>
              <a:rPr lang="fr-CA" sz="2900" dirty="0" smtClean="0">
                <a:solidFill>
                  <a:schemeClr val="bg1"/>
                </a:solidFill>
              </a:rPr>
              <a:t> (3)</a:t>
            </a:r>
          </a:p>
          <a:p>
            <a:pPr lvl="1"/>
            <a:r>
              <a:rPr lang="fr-CA" sz="2600" dirty="0">
                <a:solidFill>
                  <a:schemeClr val="bg1"/>
                </a:solidFill>
              </a:rPr>
              <a:t>Tomas </a:t>
            </a:r>
            <a:r>
              <a:rPr lang="fr-CA" sz="2600" dirty="0" err="1">
                <a:solidFill>
                  <a:schemeClr val="bg1"/>
                </a:solidFill>
              </a:rPr>
              <a:t>Tam’s</a:t>
            </a:r>
            <a:r>
              <a:rPr lang="fr-CA" sz="2600" dirty="0">
                <a:solidFill>
                  <a:schemeClr val="bg1"/>
                </a:solidFill>
              </a:rPr>
              <a:t>  (Buffet</a:t>
            </a:r>
            <a:r>
              <a:rPr lang="fr-CA" sz="2600" dirty="0" smtClean="0">
                <a:solidFill>
                  <a:schemeClr val="bg1"/>
                </a:solidFill>
              </a:rPr>
              <a:t>)</a:t>
            </a:r>
            <a:endParaRPr lang="fr-CA" sz="2600" b="1" dirty="0" smtClean="0">
              <a:solidFill>
                <a:schemeClr val="bg1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fr-CA" sz="2600" dirty="0" smtClean="0">
                <a:solidFill>
                  <a:schemeClr val="bg1"/>
                </a:solidFill>
              </a:rPr>
              <a:t>Vieille Maison du Spaghetti (Italien – Grande Allée)</a:t>
            </a:r>
          </a:p>
          <a:p>
            <a:pPr lvl="1"/>
            <a:r>
              <a:rPr lang="fr-CA" sz="2600" dirty="0">
                <a:solidFill>
                  <a:schemeClr val="bg1"/>
                </a:solidFill>
              </a:rPr>
              <a:t> Érablière du Lac Beauport (</a:t>
            </a:r>
            <a:r>
              <a:rPr lang="fr-CA" sz="2600" dirty="0" err="1">
                <a:solidFill>
                  <a:schemeClr val="bg1"/>
                </a:solidFill>
              </a:rPr>
              <a:t>Sugar</a:t>
            </a:r>
            <a:r>
              <a:rPr lang="fr-CA" sz="2600" dirty="0">
                <a:solidFill>
                  <a:schemeClr val="bg1"/>
                </a:solidFill>
              </a:rPr>
              <a:t> </a:t>
            </a:r>
            <a:r>
              <a:rPr lang="fr-CA" sz="2600" dirty="0" err="1">
                <a:solidFill>
                  <a:schemeClr val="bg1"/>
                </a:solidFill>
              </a:rPr>
              <a:t>Shack</a:t>
            </a:r>
            <a:r>
              <a:rPr lang="fr-CA" sz="2600" dirty="0">
                <a:solidFill>
                  <a:schemeClr val="bg1"/>
                </a:solidFill>
              </a:rPr>
              <a:t>)</a:t>
            </a:r>
          </a:p>
          <a:p>
            <a:pPr>
              <a:buNone/>
            </a:pPr>
            <a:endParaRPr lang="fr-CA" sz="30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fr-CA" sz="3000" u="sng" dirty="0" err="1" smtClean="0">
                <a:solidFill>
                  <a:schemeClr val="bg1"/>
                </a:solidFill>
              </a:rPr>
              <a:t>Excluded</a:t>
            </a:r>
            <a:endParaRPr lang="fr-CA" sz="3000" u="sng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fr-CA" sz="2800" dirty="0" smtClean="0">
                <a:solidFill>
                  <a:schemeClr val="bg1"/>
                </a:solidFill>
              </a:rPr>
              <a:t>4 x Lunch / 1 x </a:t>
            </a:r>
            <a:r>
              <a:rPr lang="fr-CA" sz="2800" dirty="0" err="1" smtClean="0">
                <a:solidFill>
                  <a:schemeClr val="bg1"/>
                </a:solidFill>
              </a:rPr>
              <a:t>Supper</a:t>
            </a:r>
            <a:r>
              <a:rPr lang="fr-CA" sz="2800" dirty="0" smtClean="0">
                <a:solidFill>
                  <a:schemeClr val="bg1"/>
                </a:solidFill>
              </a:rPr>
              <a:t> </a:t>
            </a:r>
            <a:r>
              <a:rPr lang="fr-CA" sz="2400" dirty="0" smtClean="0">
                <a:solidFill>
                  <a:schemeClr val="bg1"/>
                </a:solidFill>
              </a:rPr>
              <a:t>(plan for $10-12 </a:t>
            </a:r>
            <a:r>
              <a:rPr lang="fr-CA" sz="2400" dirty="0" err="1" smtClean="0">
                <a:solidFill>
                  <a:schemeClr val="bg1"/>
                </a:solidFill>
              </a:rPr>
              <a:t>each</a:t>
            </a:r>
            <a:r>
              <a:rPr lang="fr-CA" sz="2400" dirty="0" smtClean="0">
                <a:solidFill>
                  <a:schemeClr val="bg1"/>
                </a:solidFill>
              </a:rPr>
              <a:t>)</a:t>
            </a:r>
          </a:p>
          <a:p>
            <a:pPr lvl="1">
              <a:buNone/>
            </a:pPr>
            <a:endParaRPr lang="fr-CA" sz="2600" dirty="0" smtClean="0"/>
          </a:p>
          <a:p>
            <a:pPr lvl="1">
              <a:buFont typeface="Arial" pitchFamily="34" charset="0"/>
              <a:buChar char="•"/>
            </a:pPr>
            <a:endParaRPr lang="fr-CA" sz="2600" dirty="0" smtClean="0"/>
          </a:p>
        </p:txBody>
      </p:sp>
    </p:spTree>
    <p:extLst>
      <p:ext uri="{BB962C8B-B14F-4D97-AF65-F5344CB8AC3E}">
        <p14:creationId xmlns:p14="http://schemas.microsoft.com/office/powerpoint/2010/main" val="2999849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0000">
            <a:alpha val="9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82069" y="-107684"/>
            <a:ext cx="96099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FC000"/>
                </a:solidFill>
              </a:rPr>
              <a:t>Show your Cougar PRIDE </a:t>
            </a:r>
            <a:endParaRPr lang="en-US" sz="4400" dirty="0">
              <a:solidFill>
                <a:srgbClr val="FFC000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18789" y="598714"/>
          <a:ext cx="12173211" cy="62740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67582"/>
                <a:gridCol w="3036786"/>
                <a:gridCol w="3401722"/>
                <a:gridCol w="3167121"/>
              </a:tblGrid>
              <a:tr h="4501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i="0" dirty="0" smtClean="0">
                          <a:solidFill>
                            <a:srgbClr val="920000"/>
                          </a:solidFill>
                        </a:rPr>
                        <a:t>Class</a:t>
                      </a:r>
                      <a:endParaRPr lang="en-US" sz="2800" i="0" dirty="0">
                        <a:solidFill>
                          <a:srgbClr val="920000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920000"/>
                          </a:solidFill>
                        </a:rPr>
                        <a:t>Common Areas</a:t>
                      </a:r>
                      <a:endParaRPr lang="en-US" sz="2800" dirty="0">
                        <a:solidFill>
                          <a:srgbClr val="920000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920000"/>
                          </a:solidFill>
                        </a:rPr>
                        <a:t>Community</a:t>
                      </a:r>
                      <a:endParaRPr lang="en-US" sz="2800" dirty="0">
                        <a:solidFill>
                          <a:srgbClr val="920000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1180111">
                <a:tc>
                  <a:txBody>
                    <a:bodyPr/>
                    <a:lstStyle/>
                    <a:p>
                      <a:pPr algn="l"/>
                      <a:r>
                        <a:rPr lang="en-US" sz="4800" dirty="0" smtClean="0">
                          <a:solidFill>
                            <a:srgbClr val="92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</a:t>
                      </a:r>
                      <a:r>
                        <a:rPr lang="en-US" sz="4800" baseline="0" dirty="0" smtClean="0"/>
                        <a:t> </a:t>
                      </a:r>
                      <a:r>
                        <a:rPr lang="en-US" baseline="0" dirty="0" smtClean="0"/>
                        <a:t>         </a:t>
                      </a:r>
                      <a:r>
                        <a:rPr lang="en-US" sz="2000" b="1" dirty="0" smtClean="0">
                          <a:effectLst/>
                        </a:rPr>
                        <a:t>Prepared</a:t>
                      </a:r>
                      <a:endParaRPr lang="en-US" sz="2000" b="1" dirty="0">
                        <a:effectLst/>
                      </a:endParaRPr>
                    </a:p>
                  </a:txBody>
                  <a:tcPr anchor="ctr">
                    <a:solidFill>
                      <a:srgbClr val="F2F2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 am prepared when I …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have my supplies (books, pen/pencil, etc.).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arrive on time.</a:t>
                      </a:r>
                    </a:p>
                    <a:p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attend all classes. </a:t>
                      </a:r>
                      <a:endParaRPr lang="en-US" sz="1100" dirty="0"/>
                    </a:p>
                  </a:txBody>
                  <a:tcPr>
                    <a:solidFill>
                      <a:srgbClr val="F2F2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 am prepared when I …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have my supplies (lunch, money, clothing, etc.).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have a plan/destination. </a:t>
                      </a:r>
                    </a:p>
                    <a:p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arrive on time.</a:t>
                      </a:r>
                      <a:endParaRPr lang="en-US" sz="1100" dirty="0"/>
                    </a:p>
                  </a:txBody>
                  <a:tcPr>
                    <a:solidFill>
                      <a:srgbClr val="F2F2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 am prepared when I …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have my supplies (equipment, clothing, etc.).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arrive on time.</a:t>
                      </a:r>
                      <a:endParaRPr lang="en-US" sz="1100" dirty="0"/>
                    </a:p>
                  </a:txBody>
                  <a:tcPr>
                    <a:solidFill>
                      <a:srgbClr val="F2F2D0"/>
                    </a:solidFill>
                  </a:tcPr>
                </a:tc>
              </a:tr>
              <a:tr h="950995">
                <a:tc>
                  <a:txBody>
                    <a:bodyPr/>
                    <a:lstStyle/>
                    <a:p>
                      <a:pPr algn="l"/>
                      <a:r>
                        <a:rPr lang="en-US" sz="4800" dirty="0" smtClean="0">
                          <a:solidFill>
                            <a:srgbClr val="92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</a:t>
                      </a:r>
                      <a:r>
                        <a:rPr lang="en-US" sz="4800" baseline="0" dirty="0" smtClean="0">
                          <a:effectLst/>
                        </a:rPr>
                        <a:t> </a:t>
                      </a:r>
                      <a:r>
                        <a:rPr lang="en-US" baseline="0" dirty="0" smtClean="0">
                          <a:effectLst/>
                        </a:rPr>
                        <a:t>         </a:t>
                      </a:r>
                      <a:r>
                        <a:rPr lang="en-US" sz="2000" b="1" baseline="0" dirty="0" smtClean="0">
                          <a:effectLst/>
                        </a:rPr>
                        <a:t>Respect</a:t>
                      </a:r>
                      <a:r>
                        <a:rPr lang="en-US" sz="2000" b="1" dirty="0" smtClean="0">
                          <a:effectLst/>
                        </a:rPr>
                        <a:t>        </a:t>
                      </a:r>
                      <a:endParaRPr lang="en-US" sz="2000" b="1" dirty="0">
                        <a:effectLst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 show respect when I …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exercise kindness.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follow classroom procedures.</a:t>
                      </a:r>
                    </a:p>
                    <a:p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use materials properly. </a:t>
                      </a:r>
                      <a:endParaRPr lang="en-US" sz="1100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 show respect when I …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exercise kindness.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leave an area cleaner than the way I found it.</a:t>
                      </a:r>
                    </a:p>
                    <a:p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follow procedures (hands to self, feet to self, </a:t>
                      </a:r>
                      <a:b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line up, etc.). </a:t>
                      </a:r>
                      <a:endParaRPr lang="en-US" sz="1100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 show respect when I …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exercise kindness.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use positive words and actions. </a:t>
                      </a:r>
                    </a:p>
                    <a:p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use appropriate volume/tone/language.</a:t>
                      </a:r>
                      <a:endParaRPr lang="en-US" sz="1100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950995">
                <a:tc>
                  <a:txBody>
                    <a:bodyPr/>
                    <a:lstStyle/>
                    <a:p>
                      <a:pPr algn="l"/>
                      <a:r>
                        <a:rPr lang="en-US" sz="4800" dirty="0" smtClean="0">
                          <a:solidFill>
                            <a:srgbClr val="92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</a:t>
                      </a:r>
                      <a:r>
                        <a:rPr lang="en-US" sz="4800" dirty="0" smtClean="0">
                          <a:effectLst/>
                        </a:rPr>
                        <a:t>  </a:t>
                      </a:r>
                      <a:r>
                        <a:rPr lang="en-US" dirty="0" smtClean="0">
                          <a:effectLst/>
                        </a:rPr>
                        <a:t>         </a:t>
                      </a:r>
                      <a:r>
                        <a:rPr lang="en-US" sz="2000" b="1" dirty="0" smtClean="0">
                          <a:effectLst/>
                        </a:rPr>
                        <a:t>Involved</a:t>
                      </a:r>
                      <a:endParaRPr lang="en-US" sz="2000" b="1" dirty="0">
                        <a:effectLst/>
                      </a:endParaRPr>
                    </a:p>
                  </a:txBody>
                  <a:tcPr anchor="ctr">
                    <a:solidFill>
                      <a:srgbClr val="F2F2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 am involved when I …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participate and listen actively.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share ideas.</a:t>
                      </a:r>
                    </a:p>
                    <a:p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am a valuable team member.</a:t>
                      </a:r>
                      <a:endParaRPr lang="en-US" sz="1100" dirty="0"/>
                    </a:p>
                  </a:txBody>
                  <a:tcPr>
                    <a:solidFill>
                      <a:srgbClr val="F2F2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 am involved when I …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speak up.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support school events.</a:t>
                      </a:r>
                    </a:p>
                    <a:p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join in. </a:t>
                      </a:r>
                      <a:endParaRPr lang="en-US" sz="1100" dirty="0"/>
                    </a:p>
                  </a:txBody>
                  <a:tcPr>
                    <a:solidFill>
                      <a:srgbClr val="F2F2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 am involved when I …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help others.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am a role model.</a:t>
                      </a:r>
                    </a:p>
                    <a:p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volunteer.</a:t>
                      </a:r>
                      <a:endParaRPr lang="en-US" sz="1100" dirty="0"/>
                    </a:p>
                  </a:txBody>
                  <a:tcPr>
                    <a:solidFill>
                      <a:srgbClr val="F2F2D0"/>
                    </a:solidFill>
                  </a:tcPr>
                </a:tc>
              </a:tr>
              <a:tr h="950995">
                <a:tc>
                  <a:txBody>
                    <a:bodyPr/>
                    <a:lstStyle/>
                    <a:p>
                      <a:pPr algn="l"/>
                      <a:r>
                        <a:rPr lang="en-US" sz="4800" dirty="0" smtClean="0">
                          <a:solidFill>
                            <a:srgbClr val="92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</a:t>
                      </a:r>
                      <a:r>
                        <a:rPr lang="en-US" sz="4800" dirty="0" smtClean="0">
                          <a:effectLst/>
                        </a:rPr>
                        <a:t> </a:t>
                      </a:r>
                      <a:r>
                        <a:rPr lang="en-US" dirty="0" smtClean="0">
                          <a:effectLst/>
                        </a:rPr>
                        <a:t>        </a:t>
                      </a:r>
                      <a:r>
                        <a:rPr lang="en-US" sz="2000" b="1" dirty="0" smtClean="0">
                          <a:effectLst/>
                        </a:rPr>
                        <a:t>Determined</a:t>
                      </a:r>
                      <a:endParaRPr lang="en-US" sz="2000" b="1" dirty="0">
                        <a:effectLst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 show determination when I …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persevere.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seek / accept assistance.</a:t>
                      </a:r>
                    </a:p>
                    <a:p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set goals.</a:t>
                      </a:r>
                      <a:endParaRPr lang="en-US" sz="1100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 show determination when I …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use time wisely.</a:t>
                      </a:r>
                    </a:p>
                    <a:p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interact with purpose.</a:t>
                      </a:r>
                      <a:endParaRPr lang="en-US" sz="1100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 show determination when I …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work with others.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make a positive difference.</a:t>
                      </a:r>
                    </a:p>
                    <a:p>
                      <a:endParaRPr lang="en-US" sz="1100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950995">
                <a:tc>
                  <a:txBody>
                    <a:bodyPr/>
                    <a:lstStyle/>
                    <a:p>
                      <a:pPr algn="l"/>
                      <a:r>
                        <a:rPr lang="en-US" sz="4800" dirty="0" smtClean="0">
                          <a:solidFill>
                            <a:srgbClr val="92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</a:t>
                      </a:r>
                      <a:r>
                        <a:rPr lang="en-US" sz="4800" dirty="0" smtClean="0">
                          <a:effectLst/>
                        </a:rPr>
                        <a:t> </a:t>
                      </a:r>
                      <a:r>
                        <a:rPr lang="en-US" dirty="0" smtClean="0">
                          <a:effectLst/>
                        </a:rPr>
                        <a:t>         </a:t>
                      </a:r>
                      <a:r>
                        <a:rPr lang="en-US" sz="2000" b="1" dirty="0" smtClean="0">
                          <a:effectLst/>
                        </a:rPr>
                        <a:t>Effort</a:t>
                      </a:r>
                      <a:endParaRPr lang="en-US" sz="2000" b="1" dirty="0">
                        <a:effectLst/>
                      </a:endParaRPr>
                    </a:p>
                  </a:txBody>
                  <a:tcPr anchor="ctr">
                    <a:solidFill>
                      <a:srgbClr val="F2F2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 display effort when I …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give 100% and produce quality work.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accept a challenge.</a:t>
                      </a:r>
                    </a:p>
                    <a:p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know attendance matters.</a:t>
                      </a:r>
                      <a:endParaRPr lang="en-US" sz="1100" dirty="0"/>
                    </a:p>
                  </a:txBody>
                  <a:tcPr>
                    <a:solidFill>
                      <a:srgbClr val="F2F2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 display effort when I …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own my actions.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encourage others. </a:t>
                      </a:r>
                    </a:p>
                    <a:p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problem solve.</a:t>
                      </a:r>
                      <a:endParaRPr lang="en-US" sz="1100" dirty="0"/>
                    </a:p>
                  </a:txBody>
                  <a:tcPr>
                    <a:solidFill>
                      <a:srgbClr val="F2F2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 display effort when I …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support community needs.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represent the school with PRIDE at all times.</a:t>
                      </a:r>
                    </a:p>
                    <a:p>
                      <a:endParaRPr lang="en-US" sz="1100" dirty="0"/>
                    </a:p>
                  </a:txBody>
                  <a:tcPr>
                    <a:solidFill>
                      <a:srgbClr val="F2F2D0"/>
                    </a:solidFill>
                  </a:tcPr>
                </a:tc>
              </a:tr>
            </a:tbl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30957" y="46129"/>
            <a:ext cx="2551112" cy="1091872"/>
            <a:chOff x="30957" y="46129"/>
            <a:chExt cx="2551112" cy="1091872"/>
          </a:xfrm>
        </p:grpSpPr>
        <p:sp>
          <p:nvSpPr>
            <p:cNvPr id="2" name="Rectangle 1"/>
            <p:cNvSpPr/>
            <p:nvPr/>
          </p:nvSpPr>
          <p:spPr>
            <a:xfrm>
              <a:off x="30957" y="46129"/>
              <a:ext cx="2551112" cy="10772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" y="69609"/>
              <a:ext cx="2003426" cy="10683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</p:pic>
      </p:grpSp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60325">
            <a:solidFill>
              <a:srgbClr val="9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8664315" y="661757"/>
            <a:ext cx="1019331" cy="46162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041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6146" y="0"/>
            <a:ext cx="3302238" cy="1325563"/>
          </a:xfrm>
        </p:spPr>
        <p:txBody>
          <a:bodyPr>
            <a:normAutofit/>
          </a:bodyPr>
          <a:lstStyle/>
          <a:p>
            <a:r>
              <a:rPr lang="en-US" sz="4800" b="1" u="sng" dirty="0" smtClean="0">
                <a:solidFill>
                  <a:schemeClr val="bg1"/>
                </a:solidFill>
              </a:rPr>
              <a:t>Chaperones</a:t>
            </a:r>
            <a:endParaRPr lang="en-US" sz="4800" b="1" u="sng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3396" y="1140252"/>
            <a:ext cx="8596668" cy="502872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Ratio of 1:10 (free trip) 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Present and past staff members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>
                <a:solidFill>
                  <a:schemeClr val="bg1"/>
                </a:solidFill>
              </a:rPr>
              <a:t>Local Tour Directors will join the group in Quebec City – available 24/7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Coordinates the tour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Animates and explains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Ensures that the kids have fun and learn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Is the main support for the chaperones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Troubleshoots any problems</a:t>
            </a:r>
          </a:p>
          <a:p>
            <a:pPr lvl="1">
              <a:buFont typeface="Arial" pitchFamily="34" charset="0"/>
              <a:buChar char="•"/>
            </a:pPr>
            <a:r>
              <a:rPr lang="en-US" sz="2800" b="1" dirty="0" smtClean="0">
                <a:solidFill>
                  <a:schemeClr val="bg1"/>
                </a:solidFill>
              </a:rPr>
              <a:t>Does not </a:t>
            </a:r>
            <a:r>
              <a:rPr lang="en-US" sz="2800" dirty="0" smtClean="0">
                <a:solidFill>
                  <a:schemeClr val="bg1"/>
                </a:solidFill>
              </a:rPr>
              <a:t>discipline</a:t>
            </a:r>
          </a:p>
          <a:p>
            <a:pPr>
              <a:buNone/>
            </a:pP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426238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49947CDB51157479E85C342E1A8EBD3" ma:contentTypeVersion="0" ma:contentTypeDescription="Create a new document." ma:contentTypeScope="" ma:versionID="ef46351d68a56620892b91c1d2b66c12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26109B9-4CFB-429A-897A-39D782483C69}"/>
</file>

<file path=customXml/itemProps2.xml><?xml version="1.0" encoding="utf-8"?>
<ds:datastoreItem xmlns:ds="http://schemas.openxmlformats.org/officeDocument/2006/customXml" ds:itemID="{3C9A8661-74FD-4976-BBAF-543BD9DAF607}"/>
</file>

<file path=customXml/itemProps3.xml><?xml version="1.0" encoding="utf-8"?>
<ds:datastoreItem xmlns:ds="http://schemas.openxmlformats.org/officeDocument/2006/customXml" ds:itemID="{87974B63-6778-415F-A7C8-5A842F47BBDC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1391</TotalTime>
  <Words>1091</Words>
  <Application>Microsoft Office PowerPoint</Application>
  <PresentationFormat>Widescreen</PresentationFormat>
  <Paragraphs>204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Office Theme</vt:lpstr>
      <vt:lpstr>1_Office Theme</vt:lpstr>
      <vt:lpstr>2_Office Theme</vt:lpstr>
      <vt:lpstr>Quebec City Cultural Trip Wednesday June 13th – Saturday, June 16th 2018  </vt:lpstr>
      <vt:lpstr>Key Activities  </vt:lpstr>
      <vt:lpstr>Key Activities (continued)  </vt:lpstr>
      <vt:lpstr>Key Activities (continued)  </vt:lpstr>
      <vt:lpstr>Itinerary</vt:lpstr>
      <vt:lpstr>Accommodations</vt:lpstr>
      <vt:lpstr>Meals</vt:lpstr>
      <vt:lpstr>PowerPoint Presentation</vt:lpstr>
      <vt:lpstr>Chaperones</vt:lpstr>
      <vt:lpstr>Payment Schedule</vt:lpstr>
      <vt:lpstr>Fundraising</vt:lpstr>
      <vt:lpstr>What to bring</vt:lpstr>
      <vt:lpstr>How much spending money is needed?</vt:lpstr>
      <vt:lpstr> Electronic devices</vt:lpstr>
      <vt:lpstr>Questions?</vt:lpstr>
    </vt:vector>
  </TitlesOfParts>
  <Company>Anglophone South School District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Quebec Trip</dc:title>
  <dc:creator>Verzilli, Julie  (ASD-E)</dc:creator>
  <cp:lastModifiedBy>Spinks, Shawna M (ASD-S)</cp:lastModifiedBy>
  <cp:revision>79</cp:revision>
  <cp:lastPrinted>2015-11-19T19:17:51Z</cp:lastPrinted>
  <dcterms:created xsi:type="dcterms:W3CDTF">2015-11-17T22:07:18Z</dcterms:created>
  <dcterms:modified xsi:type="dcterms:W3CDTF">2017-11-28T13:04:04Z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0x010100449947CDB51157479E85C342E1A8EBD3</vt:lpwstr>
  </property>
</Properties>
</file>